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64" r:id="rId3"/>
    <p:sldId id="269" r:id="rId4"/>
    <p:sldId id="263" r:id="rId5"/>
    <p:sldId id="265" r:id="rId6"/>
    <p:sldId id="268" r:id="rId7"/>
    <p:sldId id="259" r:id="rId8"/>
    <p:sldId id="266" r:id="rId9"/>
    <p:sldId id="267" r:id="rId10"/>
    <p:sldId id="270"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517" autoAdjust="0"/>
  </p:normalViewPr>
  <p:slideViewPr>
    <p:cSldViewPr>
      <p:cViewPr varScale="1">
        <p:scale>
          <a:sx n="49" d="100"/>
          <a:sy n="49" d="100"/>
        </p:scale>
        <p:origin x="-1795"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1" d="100"/>
          <a:sy n="91" d="100"/>
        </p:scale>
        <p:origin x="-1229" y="-8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621992-A2E5-4008-ADDD-F3FA75BAFFFD}" type="doc">
      <dgm:prSet loTypeId="urn:microsoft.com/office/officeart/2005/8/layout/matrix3" loCatId="matrix" qsTypeId="urn:microsoft.com/office/officeart/2005/8/quickstyle/3d2" qsCatId="3D" csTypeId="urn:microsoft.com/office/officeart/2005/8/colors/colorful4" csCatId="colorful" phldr="1"/>
      <dgm:spPr/>
      <dgm:t>
        <a:bodyPr/>
        <a:lstStyle/>
        <a:p>
          <a:endParaRPr lang="en-GB"/>
        </a:p>
      </dgm:t>
    </dgm:pt>
    <dgm:pt modelId="{35217A4A-EFC6-4C71-B716-ECF221AE8DB7}">
      <dgm:prSet phldrT="[Text]" custT="1"/>
      <dgm:spPr/>
      <dgm:t>
        <a:bodyPr/>
        <a:lstStyle/>
        <a:p>
          <a:r>
            <a:rPr lang="en-GB" sz="2400" b="0" dirty="0" smtClean="0"/>
            <a:t>Mentoring Entrepreneurs</a:t>
          </a:r>
          <a:endParaRPr lang="en-GB" sz="2400" b="0" dirty="0"/>
        </a:p>
      </dgm:t>
    </dgm:pt>
    <dgm:pt modelId="{B796ECC3-EC9A-4E25-B303-6D95DE5C7778}" type="parTrans" cxnId="{1B0CCF30-27C3-4593-886B-46118816B6C7}">
      <dgm:prSet/>
      <dgm:spPr/>
      <dgm:t>
        <a:bodyPr/>
        <a:lstStyle/>
        <a:p>
          <a:endParaRPr lang="en-GB"/>
        </a:p>
      </dgm:t>
    </dgm:pt>
    <dgm:pt modelId="{36572FC3-6065-4C7E-B7EE-5D1BF4697813}" type="sibTrans" cxnId="{1B0CCF30-27C3-4593-886B-46118816B6C7}">
      <dgm:prSet/>
      <dgm:spPr/>
      <dgm:t>
        <a:bodyPr/>
        <a:lstStyle/>
        <a:p>
          <a:endParaRPr lang="en-GB"/>
        </a:p>
      </dgm:t>
    </dgm:pt>
    <dgm:pt modelId="{3E8E86CB-F51A-4B3A-BE83-8656FCE675B9}">
      <dgm:prSet phldrT="[Text]" custT="1"/>
      <dgm:spPr/>
      <dgm:t>
        <a:bodyPr/>
        <a:lstStyle/>
        <a:p>
          <a:r>
            <a:rPr lang="en-GB" sz="2800" b="1" dirty="0" smtClean="0"/>
            <a:t>Start-up experience </a:t>
          </a:r>
          <a:endParaRPr lang="en-GB" sz="2800" b="1" dirty="0"/>
        </a:p>
      </dgm:t>
    </dgm:pt>
    <dgm:pt modelId="{06B34E5C-4018-4E2D-AEAA-C26219003D3D}" type="parTrans" cxnId="{CD55B15B-96B9-4C81-86D2-7BAECC69D8D6}">
      <dgm:prSet/>
      <dgm:spPr/>
      <dgm:t>
        <a:bodyPr/>
        <a:lstStyle/>
        <a:p>
          <a:endParaRPr lang="en-GB"/>
        </a:p>
      </dgm:t>
    </dgm:pt>
    <dgm:pt modelId="{C5534CE5-FCCE-49B6-9576-335033A300E0}" type="sibTrans" cxnId="{CD55B15B-96B9-4C81-86D2-7BAECC69D8D6}">
      <dgm:prSet/>
      <dgm:spPr/>
      <dgm:t>
        <a:bodyPr/>
        <a:lstStyle/>
        <a:p>
          <a:endParaRPr lang="en-GB"/>
        </a:p>
      </dgm:t>
    </dgm:pt>
    <dgm:pt modelId="{82B8FF2A-4221-473C-A941-716C3FD11BFE}">
      <dgm:prSet phldrT="[Text]" custT="1"/>
      <dgm:spPr/>
      <dgm:t>
        <a:bodyPr/>
        <a:lstStyle/>
        <a:p>
          <a:r>
            <a:rPr lang="en-GB" sz="2000" b="1" dirty="0" smtClean="0"/>
            <a:t>Research in entrepreneurial leadership education</a:t>
          </a:r>
          <a:endParaRPr lang="en-GB" sz="2000" b="1" dirty="0"/>
        </a:p>
      </dgm:t>
    </dgm:pt>
    <dgm:pt modelId="{C6EB730C-22CF-4A62-B49D-AEA4A8C80A6D}" type="parTrans" cxnId="{08725AEC-1A88-4917-9F4A-E64C80518E26}">
      <dgm:prSet/>
      <dgm:spPr/>
      <dgm:t>
        <a:bodyPr/>
        <a:lstStyle/>
        <a:p>
          <a:endParaRPr lang="en-GB"/>
        </a:p>
      </dgm:t>
    </dgm:pt>
    <dgm:pt modelId="{7BAE1333-D34C-4A5A-BEEE-24A72D5FD872}" type="sibTrans" cxnId="{08725AEC-1A88-4917-9F4A-E64C80518E26}">
      <dgm:prSet/>
      <dgm:spPr/>
      <dgm:t>
        <a:bodyPr/>
        <a:lstStyle/>
        <a:p>
          <a:endParaRPr lang="en-GB"/>
        </a:p>
      </dgm:t>
    </dgm:pt>
    <dgm:pt modelId="{53C93ACB-F4EB-49E0-845E-3DC55B8DB6B8}">
      <dgm:prSet phldrT="[Text]" custT="1"/>
      <dgm:spPr/>
      <dgm:t>
        <a:bodyPr/>
        <a:lstStyle/>
        <a:p>
          <a:r>
            <a:rPr lang="en-GB" sz="2400" b="1" dirty="0" smtClean="0"/>
            <a:t>Navigating the hairpin</a:t>
          </a:r>
        </a:p>
        <a:p>
          <a:r>
            <a:rPr lang="en-GB" sz="2400" b="1" dirty="0" smtClean="0"/>
            <a:t>University of Cambridge  </a:t>
          </a:r>
          <a:endParaRPr lang="en-GB" sz="2400" b="1" dirty="0"/>
        </a:p>
      </dgm:t>
    </dgm:pt>
    <dgm:pt modelId="{57E6C062-F2E2-4B2F-95A8-E863DD4B5E71}" type="sibTrans" cxnId="{A3FFA3FE-B38A-49E7-84BC-AFC05C0C8664}">
      <dgm:prSet/>
      <dgm:spPr/>
      <dgm:t>
        <a:bodyPr/>
        <a:lstStyle/>
        <a:p>
          <a:endParaRPr lang="en-GB"/>
        </a:p>
      </dgm:t>
    </dgm:pt>
    <dgm:pt modelId="{09107EA4-57CE-4ABB-9581-7C3AC4124B2A}" type="parTrans" cxnId="{A3FFA3FE-B38A-49E7-84BC-AFC05C0C8664}">
      <dgm:prSet/>
      <dgm:spPr/>
      <dgm:t>
        <a:bodyPr/>
        <a:lstStyle/>
        <a:p>
          <a:endParaRPr lang="en-GB"/>
        </a:p>
      </dgm:t>
    </dgm:pt>
    <dgm:pt modelId="{F2FD005F-772C-46BD-8037-B737ECADA9D6}" type="pres">
      <dgm:prSet presAssocID="{D0621992-A2E5-4008-ADDD-F3FA75BAFFFD}" presName="matrix" presStyleCnt="0">
        <dgm:presLayoutVars>
          <dgm:chMax val="1"/>
          <dgm:dir/>
          <dgm:resizeHandles val="exact"/>
        </dgm:presLayoutVars>
      </dgm:prSet>
      <dgm:spPr/>
    </dgm:pt>
    <dgm:pt modelId="{94CA9AD6-52A6-43C6-8B6B-4B2E17257948}" type="pres">
      <dgm:prSet presAssocID="{D0621992-A2E5-4008-ADDD-F3FA75BAFFFD}" presName="diamond" presStyleLbl="bgShp" presStyleIdx="0" presStyleCnt="1"/>
      <dgm:spPr/>
    </dgm:pt>
    <dgm:pt modelId="{B06A1C54-47F0-4420-B1BB-4DED79F83445}" type="pres">
      <dgm:prSet presAssocID="{D0621992-A2E5-4008-ADDD-F3FA75BAFFFD}" presName="quad1" presStyleLbl="node1" presStyleIdx="0" presStyleCnt="4">
        <dgm:presLayoutVars>
          <dgm:chMax val="0"/>
          <dgm:chPref val="0"/>
          <dgm:bulletEnabled val="1"/>
        </dgm:presLayoutVars>
      </dgm:prSet>
      <dgm:spPr/>
      <dgm:t>
        <a:bodyPr/>
        <a:lstStyle/>
        <a:p>
          <a:endParaRPr lang="en-GB"/>
        </a:p>
      </dgm:t>
    </dgm:pt>
    <dgm:pt modelId="{8751B9DC-D516-4847-BC5B-ED1542067469}" type="pres">
      <dgm:prSet presAssocID="{D0621992-A2E5-4008-ADDD-F3FA75BAFFFD}" presName="quad2" presStyleLbl="node1" presStyleIdx="1" presStyleCnt="4">
        <dgm:presLayoutVars>
          <dgm:chMax val="0"/>
          <dgm:chPref val="0"/>
          <dgm:bulletEnabled val="1"/>
        </dgm:presLayoutVars>
      </dgm:prSet>
      <dgm:spPr/>
      <dgm:t>
        <a:bodyPr/>
        <a:lstStyle/>
        <a:p>
          <a:endParaRPr lang="en-GB"/>
        </a:p>
      </dgm:t>
    </dgm:pt>
    <dgm:pt modelId="{5E403CF8-3C42-43A1-849B-BC2F99597583}" type="pres">
      <dgm:prSet presAssocID="{D0621992-A2E5-4008-ADDD-F3FA75BAFFFD}" presName="quad3" presStyleLbl="node1" presStyleIdx="2" presStyleCnt="4">
        <dgm:presLayoutVars>
          <dgm:chMax val="0"/>
          <dgm:chPref val="0"/>
          <dgm:bulletEnabled val="1"/>
        </dgm:presLayoutVars>
      </dgm:prSet>
      <dgm:spPr/>
      <dgm:t>
        <a:bodyPr/>
        <a:lstStyle/>
        <a:p>
          <a:endParaRPr lang="en-GB"/>
        </a:p>
      </dgm:t>
    </dgm:pt>
    <dgm:pt modelId="{1F578B81-6FCE-429F-8EEF-21EF4B432228}" type="pres">
      <dgm:prSet presAssocID="{D0621992-A2E5-4008-ADDD-F3FA75BAFFFD}" presName="quad4" presStyleLbl="node1" presStyleIdx="3" presStyleCnt="4" custLinFactNeighborX="724" custLinFactNeighborY="603">
        <dgm:presLayoutVars>
          <dgm:chMax val="0"/>
          <dgm:chPref val="0"/>
          <dgm:bulletEnabled val="1"/>
        </dgm:presLayoutVars>
      </dgm:prSet>
      <dgm:spPr/>
      <dgm:t>
        <a:bodyPr/>
        <a:lstStyle/>
        <a:p>
          <a:endParaRPr lang="en-GB"/>
        </a:p>
      </dgm:t>
    </dgm:pt>
  </dgm:ptLst>
  <dgm:cxnLst>
    <dgm:cxn modelId="{25E7AA6F-C34C-44FC-9AEA-04EB0F0C1D6D}" type="presOf" srcId="{82B8FF2A-4221-473C-A941-716C3FD11BFE}" destId="{1F578B81-6FCE-429F-8EEF-21EF4B432228}" srcOrd="0" destOrd="0" presId="urn:microsoft.com/office/officeart/2005/8/layout/matrix3"/>
    <dgm:cxn modelId="{406B698F-ED35-4D35-9160-8ACE658FEC34}" type="presOf" srcId="{D0621992-A2E5-4008-ADDD-F3FA75BAFFFD}" destId="{F2FD005F-772C-46BD-8037-B737ECADA9D6}" srcOrd="0" destOrd="0" presId="urn:microsoft.com/office/officeart/2005/8/layout/matrix3"/>
    <dgm:cxn modelId="{CD55B15B-96B9-4C81-86D2-7BAECC69D8D6}" srcId="{D0621992-A2E5-4008-ADDD-F3FA75BAFFFD}" destId="{3E8E86CB-F51A-4B3A-BE83-8656FCE675B9}" srcOrd="2" destOrd="0" parTransId="{06B34E5C-4018-4E2D-AEAA-C26219003D3D}" sibTransId="{C5534CE5-FCCE-49B6-9576-335033A300E0}"/>
    <dgm:cxn modelId="{08725AEC-1A88-4917-9F4A-E64C80518E26}" srcId="{D0621992-A2E5-4008-ADDD-F3FA75BAFFFD}" destId="{82B8FF2A-4221-473C-A941-716C3FD11BFE}" srcOrd="3" destOrd="0" parTransId="{C6EB730C-22CF-4A62-B49D-AEA4A8C80A6D}" sibTransId="{7BAE1333-D34C-4A5A-BEEE-24A72D5FD872}"/>
    <dgm:cxn modelId="{CC9D5EFB-CBC1-4915-8566-4F47581FA9BA}" type="presOf" srcId="{53C93ACB-F4EB-49E0-845E-3DC55B8DB6B8}" destId="{B06A1C54-47F0-4420-B1BB-4DED79F83445}" srcOrd="0" destOrd="0" presId="urn:microsoft.com/office/officeart/2005/8/layout/matrix3"/>
    <dgm:cxn modelId="{944EFE7A-0DFB-480E-98F4-39B1B22BA905}" type="presOf" srcId="{35217A4A-EFC6-4C71-B716-ECF221AE8DB7}" destId="{8751B9DC-D516-4847-BC5B-ED1542067469}" srcOrd="0" destOrd="0" presId="urn:microsoft.com/office/officeart/2005/8/layout/matrix3"/>
    <dgm:cxn modelId="{E5BC8638-F4CB-442A-BC28-B083C3112EFA}" type="presOf" srcId="{3E8E86CB-F51A-4B3A-BE83-8656FCE675B9}" destId="{5E403CF8-3C42-43A1-849B-BC2F99597583}" srcOrd="0" destOrd="0" presId="urn:microsoft.com/office/officeart/2005/8/layout/matrix3"/>
    <dgm:cxn modelId="{A3FFA3FE-B38A-49E7-84BC-AFC05C0C8664}" srcId="{D0621992-A2E5-4008-ADDD-F3FA75BAFFFD}" destId="{53C93ACB-F4EB-49E0-845E-3DC55B8DB6B8}" srcOrd="0" destOrd="0" parTransId="{09107EA4-57CE-4ABB-9581-7C3AC4124B2A}" sibTransId="{57E6C062-F2E2-4B2F-95A8-E863DD4B5E71}"/>
    <dgm:cxn modelId="{1B0CCF30-27C3-4593-886B-46118816B6C7}" srcId="{D0621992-A2E5-4008-ADDD-F3FA75BAFFFD}" destId="{35217A4A-EFC6-4C71-B716-ECF221AE8DB7}" srcOrd="1" destOrd="0" parTransId="{B796ECC3-EC9A-4E25-B303-6D95DE5C7778}" sibTransId="{36572FC3-6065-4C7E-B7EE-5D1BF4697813}"/>
    <dgm:cxn modelId="{4FED5395-749C-47F9-ADF4-16A083960F70}" type="presParOf" srcId="{F2FD005F-772C-46BD-8037-B737ECADA9D6}" destId="{94CA9AD6-52A6-43C6-8B6B-4B2E17257948}" srcOrd="0" destOrd="0" presId="urn:microsoft.com/office/officeart/2005/8/layout/matrix3"/>
    <dgm:cxn modelId="{6B050DB5-B407-47D1-BEFA-B33347CF829B}" type="presParOf" srcId="{F2FD005F-772C-46BD-8037-B737ECADA9D6}" destId="{B06A1C54-47F0-4420-B1BB-4DED79F83445}" srcOrd="1" destOrd="0" presId="urn:microsoft.com/office/officeart/2005/8/layout/matrix3"/>
    <dgm:cxn modelId="{EC694DF1-2065-48A8-AD07-D59AE563C68C}" type="presParOf" srcId="{F2FD005F-772C-46BD-8037-B737ECADA9D6}" destId="{8751B9DC-D516-4847-BC5B-ED1542067469}" srcOrd="2" destOrd="0" presId="urn:microsoft.com/office/officeart/2005/8/layout/matrix3"/>
    <dgm:cxn modelId="{37C5A9C6-BD37-4CFC-9F45-6E3B9CCCFDE5}" type="presParOf" srcId="{F2FD005F-772C-46BD-8037-B737ECADA9D6}" destId="{5E403CF8-3C42-43A1-849B-BC2F99597583}" srcOrd="3" destOrd="0" presId="urn:microsoft.com/office/officeart/2005/8/layout/matrix3"/>
    <dgm:cxn modelId="{35758A8D-4CA4-45FF-9D7A-805DF868873A}" type="presParOf" srcId="{F2FD005F-772C-46BD-8037-B737ECADA9D6}" destId="{1F578B81-6FCE-429F-8EEF-21EF4B43222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2AF3EB-7DE5-4F9C-A26C-16383BF14B4B}" type="doc">
      <dgm:prSet loTypeId="urn:microsoft.com/office/officeart/2005/8/layout/pyramid3" loCatId="pyramid" qsTypeId="urn:microsoft.com/office/officeart/2005/8/quickstyle/simple5" qsCatId="simple" csTypeId="urn:microsoft.com/office/officeart/2005/8/colors/colorful4" csCatId="colorful" phldr="1"/>
      <dgm:spPr/>
    </dgm:pt>
    <dgm:pt modelId="{399BD946-7227-400E-8678-4EB8E5FCBA15}">
      <dgm:prSet phldrT="[Text]" custT="1"/>
      <dgm:spPr>
        <a:solidFill>
          <a:schemeClr val="bg2">
            <a:lumMod val="90000"/>
          </a:schemeClr>
        </a:solidFill>
      </dgm:spPr>
      <dgm:t>
        <a:bodyPr/>
        <a:lstStyle/>
        <a:p>
          <a:r>
            <a:rPr lang="en-GB" sz="2800" b="1" dirty="0" smtClean="0"/>
            <a:t>Develop vision for research</a:t>
          </a:r>
          <a:endParaRPr lang="en-GB" sz="2800" b="1" dirty="0"/>
        </a:p>
      </dgm:t>
    </dgm:pt>
    <dgm:pt modelId="{B9C58466-CE16-4EDF-A8C2-597F7C51A2EC}" type="parTrans" cxnId="{946F2154-37D8-4CC7-93B0-F506C9F82D6E}">
      <dgm:prSet/>
      <dgm:spPr/>
      <dgm:t>
        <a:bodyPr/>
        <a:lstStyle/>
        <a:p>
          <a:endParaRPr lang="en-GB"/>
        </a:p>
      </dgm:t>
    </dgm:pt>
    <dgm:pt modelId="{0A317F06-1561-43BE-A5C9-BBBEA01C1AED}" type="sibTrans" cxnId="{946F2154-37D8-4CC7-93B0-F506C9F82D6E}">
      <dgm:prSet/>
      <dgm:spPr/>
      <dgm:t>
        <a:bodyPr/>
        <a:lstStyle/>
        <a:p>
          <a:endParaRPr lang="en-GB"/>
        </a:p>
      </dgm:t>
    </dgm:pt>
    <dgm:pt modelId="{3DC9786B-E0A5-449F-8200-0C0E1ABABB4A}">
      <dgm:prSet phldrT="[Text]" custT="1"/>
      <dgm:spPr>
        <a:solidFill>
          <a:schemeClr val="bg2">
            <a:lumMod val="50000"/>
          </a:schemeClr>
        </a:solidFill>
      </dgm:spPr>
      <dgm:t>
        <a:bodyPr/>
        <a:lstStyle/>
        <a:p>
          <a:r>
            <a:rPr lang="en-GB" sz="2800" b="1" dirty="0" smtClean="0"/>
            <a:t>Plan</a:t>
          </a:r>
          <a:endParaRPr lang="en-GB" sz="2800" b="1" dirty="0"/>
        </a:p>
      </dgm:t>
    </dgm:pt>
    <dgm:pt modelId="{F9EDC524-2B45-4382-90EB-96F14B39C5AC}" type="parTrans" cxnId="{72BFC865-393D-4495-8A65-46C6BBE3853C}">
      <dgm:prSet/>
      <dgm:spPr/>
      <dgm:t>
        <a:bodyPr/>
        <a:lstStyle/>
        <a:p>
          <a:endParaRPr lang="en-GB"/>
        </a:p>
      </dgm:t>
    </dgm:pt>
    <dgm:pt modelId="{92C6EB5A-AA49-4507-9F6B-0A3F1DD7665A}" type="sibTrans" cxnId="{72BFC865-393D-4495-8A65-46C6BBE3853C}">
      <dgm:prSet/>
      <dgm:spPr/>
      <dgm:t>
        <a:bodyPr/>
        <a:lstStyle/>
        <a:p>
          <a:endParaRPr lang="en-GB"/>
        </a:p>
      </dgm:t>
    </dgm:pt>
    <dgm:pt modelId="{DC2FC3B0-2495-49F3-B170-79843B46754E}">
      <dgm:prSet phldrT="[Text]" custT="1"/>
      <dgm:spPr/>
      <dgm:t>
        <a:bodyPr/>
        <a:lstStyle/>
        <a:p>
          <a:r>
            <a:rPr lang="en-GB" sz="2400" b="1" dirty="0" smtClean="0"/>
            <a:t>Seek             funding</a:t>
          </a:r>
          <a:endParaRPr lang="en-GB" sz="2400" b="1" dirty="0"/>
        </a:p>
      </dgm:t>
    </dgm:pt>
    <dgm:pt modelId="{5551AF5A-3FE4-4342-B1E1-FD941A48FD61}" type="parTrans" cxnId="{05A289AE-6BFD-483F-B282-FF8ED2F80C15}">
      <dgm:prSet/>
      <dgm:spPr/>
      <dgm:t>
        <a:bodyPr/>
        <a:lstStyle/>
        <a:p>
          <a:endParaRPr lang="en-GB"/>
        </a:p>
      </dgm:t>
    </dgm:pt>
    <dgm:pt modelId="{C77C44A2-0AF9-4BFD-847B-7F8AB5DD719C}" type="sibTrans" cxnId="{05A289AE-6BFD-483F-B282-FF8ED2F80C15}">
      <dgm:prSet/>
      <dgm:spPr/>
      <dgm:t>
        <a:bodyPr/>
        <a:lstStyle/>
        <a:p>
          <a:endParaRPr lang="en-GB"/>
        </a:p>
      </dgm:t>
    </dgm:pt>
    <dgm:pt modelId="{F5CC0E8B-1C13-435A-A36B-7B5CA9A2C8C2}" type="pres">
      <dgm:prSet presAssocID="{832AF3EB-7DE5-4F9C-A26C-16383BF14B4B}" presName="Name0" presStyleCnt="0">
        <dgm:presLayoutVars>
          <dgm:dir/>
          <dgm:animLvl val="lvl"/>
          <dgm:resizeHandles val="exact"/>
        </dgm:presLayoutVars>
      </dgm:prSet>
      <dgm:spPr/>
    </dgm:pt>
    <dgm:pt modelId="{9B2D98D5-DCF0-4137-BCE3-9C5919B6DB9B}" type="pres">
      <dgm:prSet presAssocID="{399BD946-7227-400E-8678-4EB8E5FCBA15}" presName="Name8" presStyleCnt="0"/>
      <dgm:spPr/>
    </dgm:pt>
    <dgm:pt modelId="{B5808717-9B87-4A5D-9C35-29FA7C1A8EFE}" type="pres">
      <dgm:prSet presAssocID="{399BD946-7227-400E-8678-4EB8E5FCBA15}" presName="level" presStyleLbl="node1" presStyleIdx="0" presStyleCnt="3" custLinFactNeighborY="-3947">
        <dgm:presLayoutVars>
          <dgm:chMax val="1"/>
          <dgm:bulletEnabled val="1"/>
        </dgm:presLayoutVars>
      </dgm:prSet>
      <dgm:spPr/>
    </dgm:pt>
    <dgm:pt modelId="{CD5D92E8-D434-4FAE-AE42-8E16206B0BE9}" type="pres">
      <dgm:prSet presAssocID="{399BD946-7227-400E-8678-4EB8E5FCBA15}" presName="levelTx" presStyleLbl="revTx" presStyleIdx="0" presStyleCnt="0">
        <dgm:presLayoutVars>
          <dgm:chMax val="1"/>
          <dgm:bulletEnabled val="1"/>
        </dgm:presLayoutVars>
      </dgm:prSet>
      <dgm:spPr/>
    </dgm:pt>
    <dgm:pt modelId="{D3205758-E7E6-4F46-ABEF-FA49B5C238DE}" type="pres">
      <dgm:prSet presAssocID="{3DC9786B-E0A5-449F-8200-0C0E1ABABB4A}" presName="Name8" presStyleCnt="0"/>
      <dgm:spPr/>
    </dgm:pt>
    <dgm:pt modelId="{EACA975B-F0BB-49B6-94D8-309179613EA4}" type="pres">
      <dgm:prSet presAssocID="{3DC9786B-E0A5-449F-8200-0C0E1ABABB4A}" presName="level" presStyleLbl="node1" presStyleIdx="1" presStyleCnt="3">
        <dgm:presLayoutVars>
          <dgm:chMax val="1"/>
          <dgm:bulletEnabled val="1"/>
        </dgm:presLayoutVars>
      </dgm:prSet>
      <dgm:spPr/>
    </dgm:pt>
    <dgm:pt modelId="{A7FDDEE1-5A25-40B2-992F-976B1DA709DA}" type="pres">
      <dgm:prSet presAssocID="{3DC9786B-E0A5-449F-8200-0C0E1ABABB4A}" presName="levelTx" presStyleLbl="revTx" presStyleIdx="0" presStyleCnt="0">
        <dgm:presLayoutVars>
          <dgm:chMax val="1"/>
          <dgm:bulletEnabled val="1"/>
        </dgm:presLayoutVars>
      </dgm:prSet>
      <dgm:spPr/>
    </dgm:pt>
    <dgm:pt modelId="{6CC6A822-58CE-480D-9648-85591B679406}" type="pres">
      <dgm:prSet presAssocID="{DC2FC3B0-2495-49F3-B170-79843B46754E}" presName="Name8" presStyleCnt="0"/>
      <dgm:spPr/>
    </dgm:pt>
    <dgm:pt modelId="{C8514587-C0D0-4908-8027-22031672CEA6}" type="pres">
      <dgm:prSet presAssocID="{DC2FC3B0-2495-49F3-B170-79843B46754E}" presName="level" presStyleLbl="node1" presStyleIdx="2" presStyleCnt="3">
        <dgm:presLayoutVars>
          <dgm:chMax val="1"/>
          <dgm:bulletEnabled val="1"/>
        </dgm:presLayoutVars>
      </dgm:prSet>
      <dgm:spPr/>
      <dgm:t>
        <a:bodyPr/>
        <a:lstStyle/>
        <a:p>
          <a:endParaRPr lang="en-GB"/>
        </a:p>
      </dgm:t>
    </dgm:pt>
    <dgm:pt modelId="{2FE4194F-3092-4AB5-8467-1A52CAAA6D3E}" type="pres">
      <dgm:prSet presAssocID="{DC2FC3B0-2495-49F3-B170-79843B46754E}" presName="levelTx" presStyleLbl="revTx" presStyleIdx="0" presStyleCnt="0">
        <dgm:presLayoutVars>
          <dgm:chMax val="1"/>
          <dgm:bulletEnabled val="1"/>
        </dgm:presLayoutVars>
      </dgm:prSet>
      <dgm:spPr/>
      <dgm:t>
        <a:bodyPr/>
        <a:lstStyle/>
        <a:p>
          <a:endParaRPr lang="en-GB"/>
        </a:p>
      </dgm:t>
    </dgm:pt>
  </dgm:ptLst>
  <dgm:cxnLst>
    <dgm:cxn modelId="{1B8B9B17-D203-4F2F-94EF-2FD6AE637C19}" type="presOf" srcId="{832AF3EB-7DE5-4F9C-A26C-16383BF14B4B}" destId="{F5CC0E8B-1C13-435A-A36B-7B5CA9A2C8C2}" srcOrd="0" destOrd="0" presId="urn:microsoft.com/office/officeart/2005/8/layout/pyramid3"/>
    <dgm:cxn modelId="{CEE4AA90-87CF-49B2-B798-377F66FC4E25}" type="presOf" srcId="{DC2FC3B0-2495-49F3-B170-79843B46754E}" destId="{2FE4194F-3092-4AB5-8467-1A52CAAA6D3E}" srcOrd="1" destOrd="0" presId="urn:microsoft.com/office/officeart/2005/8/layout/pyramid3"/>
    <dgm:cxn modelId="{05A289AE-6BFD-483F-B282-FF8ED2F80C15}" srcId="{832AF3EB-7DE5-4F9C-A26C-16383BF14B4B}" destId="{DC2FC3B0-2495-49F3-B170-79843B46754E}" srcOrd="2" destOrd="0" parTransId="{5551AF5A-3FE4-4342-B1E1-FD941A48FD61}" sibTransId="{C77C44A2-0AF9-4BFD-847B-7F8AB5DD719C}"/>
    <dgm:cxn modelId="{4BA9443D-1BE4-4EDC-8FEB-1F7FB191AB74}" type="presOf" srcId="{399BD946-7227-400E-8678-4EB8E5FCBA15}" destId="{B5808717-9B87-4A5D-9C35-29FA7C1A8EFE}" srcOrd="0" destOrd="0" presId="urn:microsoft.com/office/officeart/2005/8/layout/pyramid3"/>
    <dgm:cxn modelId="{6DA5B742-FBD5-41B1-9F0C-668F795EC99D}" type="presOf" srcId="{3DC9786B-E0A5-449F-8200-0C0E1ABABB4A}" destId="{A7FDDEE1-5A25-40B2-992F-976B1DA709DA}" srcOrd="1" destOrd="0" presId="urn:microsoft.com/office/officeart/2005/8/layout/pyramid3"/>
    <dgm:cxn modelId="{946F2154-37D8-4CC7-93B0-F506C9F82D6E}" srcId="{832AF3EB-7DE5-4F9C-A26C-16383BF14B4B}" destId="{399BD946-7227-400E-8678-4EB8E5FCBA15}" srcOrd="0" destOrd="0" parTransId="{B9C58466-CE16-4EDF-A8C2-597F7C51A2EC}" sibTransId="{0A317F06-1561-43BE-A5C9-BBBEA01C1AED}"/>
    <dgm:cxn modelId="{A8E439C7-E58A-4FFF-BBC3-50CDC97E613E}" type="presOf" srcId="{399BD946-7227-400E-8678-4EB8E5FCBA15}" destId="{CD5D92E8-D434-4FAE-AE42-8E16206B0BE9}" srcOrd="1" destOrd="0" presId="urn:microsoft.com/office/officeart/2005/8/layout/pyramid3"/>
    <dgm:cxn modelId="{F0C65A48-8619-4964-856F-301D26AD55F7}" type="presOf" srcId="{3DC9786B-E0A5-449F-8200-0C0E1ABABB4A}" destId="{EACA975B-F0BB-49B6-94D8-309179613EA4}" srcOrd="0" destOrd="0" presId="urn:microsoft.com/office/officeart/2005/8/layout/pyramid3"/>
    <dgm:cxn modelId="{37926332-EB1C-4465-8EDE-642DBB14BD6F}" type="presOf" srcId="{DC2FC3B0-2495-49F3-B170-79843B46754E}" destId="{C8514587-C0D0-4908-8027-22031672CEA6}" srcOrd="0" destOrd="0" presId="urn:microsoft.com/office/officeart/2005/8/layout/pyramid3"/>
    <dgm:cxn modelId="{72BFC865-393D-4495-8A65-46C6BBE3853C}" srcId="{832AF3EB-7DE5-4F9C-A26C-16383BF14B4B}" destId="{3DC9786B-E0A5-449F-8200-0C0E1ABABB4A}" srcOrd="1" destOrd="0" parTransId="{F9EDC524-2B45-4382-90EB-96F14B39C5AC}" sibTransId="{92C6EB5A-AA49-4507-9F6B-0A3F1DD7665A}"/>
    <dgm:cxn modelId="{DDAF7094-85F3-494E-A198-008D548C00B3}" type="presParOf" srcId="{F5CC0E8B-1C13-435A-A36B-7B5CA9A2C8C2}" destId="{9B2D98D5-DCF0-4137-BCE3-9C5919B6DB9B}" srcOrd="0" destOrd="0" presId="urn:microsoft.com/office/officeart/2005/8/layout/pyramid3"/>
    <dgm:cxn modelId="{25DEAE1A-49E5-4E69-A3AF-EFDCAA6F311E}" type="presParOf" srcId="{9B2D98D5-DCF0-4137-BCE3-9C5919B6DB9B}" destId="{B5808717-9B87-4A5D-9C35-29FA7C1A8EFE}" srcOrd="0" destOrd="0" presId="urn:microsoft.com/office/officeart/2005/8/layout/pyramid3"/>
    <dgm:cxn modelId="{58ED8DFA-9206-499E-A3F1-444C545688F6}" type="presParOf" srcId="{9B2D98D5-DCF0-4137-BCE3-9C5919B6DB9B}" destId="{CD5D92E8-D434-4FAE-AE42-8E16206B0BE9}" srcOrd="1" destOrd="0" presId="urn:microsoft.com/office/officeart/2005/8/layout/pyramid3"/>
    <dgm:cxn modelId="{8B9BEAF3-081A-4FB4-B388-11CADF5C4C70}" type="presParOf" srcId="{F5CC0E8B-1C13-435A-A36B-7B5CA9A2C8C2}" destId="{D3205758-E7E6-4F46-ABEF-FA49B5C238DE}" srcOrd="1" destOrd="0" presId="urn:microsoft.com/office/officeart/2005/8/layout/pyramid3"/>
    <dgm:cxn modelId="{BB53CE40-296D-46C6-AE10-08749B09970D}" type="presParOf" srcId="{D3205758-E7E6-4F46-ABEF-FA49B5C238DE}" destId="{EACA975B-F0BB-49B6-94D8-309179613EA4}" srcOrd="0" destOrd="0" presId="urn:microsoft.com/office/officeart/2005/8/layout/pyramid3"/>
    <dgm:cxn modelId="{C6645C69-BE00-44AD-AE6F-53F1F04C65C5}" type="presParOf" srcId="{D3205758-E7E6-4F46-ABEF-FA49B5C238DE}" destId="{A7FDDEE1-5A25-40B2-992F-976B1DA709DA}" srcOrd="1" destOrd="0" presId="urn:microsoft.com/office/officeart/2005/8/layout/pyramid3"/>
    <dgm:cxn modelId="{8DB6FBAA-63F0-469E-BC1D-B9BD3A18A7F1}" type="presParOf" srcId="{F5CC0E8B-1C13-435A-A36B-7B5CA9A2C8C2}" destId="{6CC6A822-58CE-480D-9648-85591B679406}" srcOrd="2" destOrd="0" presId="urn:microsoft.com/office/officeart/2005/8/layout/pyramid3"/>
    <dgm:cxn modelId="{16D07537-66A6-44A2-BED4-983BE48D9D6B}" type="presParOf" srcId="{6CC6A822-58CE-480D-9648-85591B679406}" destId="{C8514587-C0D0-4908-8027-22031672CEA6}" srcOrd="0" destOrd="0" presId="urn:microsoft.com/office/officeart/2005/8/layout/pyramid3"/>
    <dgm:cxn modelId="{B92B858D-C94B-47D6-BDE8-C371940D4031}" type="presParOf" srcId="{6CC6A822-58CE-480D-9648-85591B679406}" destId="{2FE4194F-3092-4AB5-8467-1A52CAAA6D3E}"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2AF3EB-7DE5-4F9C-A26C-16383BF14B4B}" type="doc">
      <dgm:prSet loTypeId="urn:microsoft.com/office/officeart/2005/8/layout/venn1" loCatId="relationship" qsTypeId="urn:microsoft.com/office/officeart/2005/8/quickstyle/3d3" qsCatId="3D" csTypeId="urn:microsoft.com/office/officeart/2005/8/colors/colorful4" csCatId="colorful" phldr="1"/>
      <dgm:spPr/>
    </dgm:pt>
    <dgm:pt modelId="{399BD946-7227-400E-8678-4EB8E5FCBA15}">
      <dgm:prSet phldrT="[Text]" custT="1"/>
      <dgm:spPr>
        <a:solidFill>
          <a:schemeClr val="bg2">
            <a:lumMod val="90000"/>
          </a:schemeClr>
        </a:solidFill>
      </dgm:spPr>
      <dgm:t>
        <a:bodyPr/>
        <a:lstStyle/>
        <a:p>
          <a:r>
            <a:rPr lang="en-GB" sz="3200" b="1" dirty="0" smtClean="0"/>
            <a:t>Develop vision for research</a:t>
          </a:r>
          <a:endParaRPr lang="en-GB" sz="3200" b="1" dirty="0"/>
        </a:p>
      </dgm:t>
    </dgm:pt>
    <dgm:pt modelId="{B9C58466-CE16-4EDF-A8C2-597F7C51A2EC}" type="parTrans" cxnId="{946F2154-37D8-4CC7-93B0-F506C9F82D6E}">
      <dgm:prSet/>
      <dgm:spPr/>
      <dgm:t>
        <a:bodyPr/>
        <a:lstStyle/>
        <a:p>
          <a:endParaRPr lang="en-GB"/>
        </a:p>
      </dgm:t>
    </dgm:pt>
    <dgm:pt modelId="{0A317F06-1561-43BE-A5C9-BBBEA01C1AED}" type="sibTrans" cxnId="{946F2154-37D8-4CC7-93B0-F506C9F82D6E}">
      <dgm:prSet/>
      <dgm:spPr/>
      <dgm:t>
        <a:bodyPr/>
        <a:lstStyle/>
        <a:p>
          <a:endParaRPr lang="en-GB"/>
        </a:p>
      </dgm:t>
    </dgm:pt>
    <dgm:pt modelId="{3DC9786B-E0A5-449F-8200-0C0E1ABABB4A}">
      <dgm:prSet phldrT="[Text]" custT="1"/>
      <dgm:spPr>
        <a:solidFill>
          <a:schemeClr val="bg2">
            <a:lumMod val="50000"/>
            <a:alpha val="50000"/>
          </a:schemeClr>
        </a:solidFill>
      </dgm:spPr>
      <dgm:t>
        <a:bodyPr/>
        <a:lstStyle/>
        <a:p>
          <a:r>
            <a:rPr lang="en-GB" sz="3200" b="1" dirty="0" smtClean="0"/>
            <a:t>Plan</a:t>
          </a:r>
          <a:endParaRPr lang="en-GB" sz="3200" b="1" dirty="0"/>
        </a:p>
      </dgm:t>
    </dgm:pt>
    <dgm:pt modelId="{F9EDC524-2B45-4382-90EB-96F14B39C5AC}" type="parTrans" cxnId="{72BFC865-393D-4495-8A65-46C6BBE3853C}">
      <dgm:prSet/>
      <dgm:spPr/>
      <dgm:t>
        <a:bodyPr/>
        <a:lstStyle/>
        <a:p>
          <a:endParaRPr lang="en-GB"/>
        </a:p>
      </dgm:t>
    </dgm:pt>
    <dgm:pt modelId="{92C6EB5A-AA49-4507-9F6B-0A3F1DD7665A}" type="sibTrans" cxnId="{72BFC865-393D-4495-8A65-46C6BBE3853C}">
      <dgm:prSet/>
      <dgm:spPr/>
      <dgm:t>
        <a:bodyPr/>
        <a:lstStyle/>
        <a:p>
          <a:endParaRPr lang="en-GB"/>
        </a:p>
      </dgm:t>
    </dgm:pt>
    <dgm:pt modelId="{DC2FC3B0-2495-49F3-B170-79843B46754E}">
      <dgm:prSet phldrT="[Text]" custT="1"/>
      <dgm:spPr/>
      <dgm:t>
        <a:bodyPr/>
        <a:lstStyle/>
        <a:p>
          <a:r>
            <a:rPr lang="en-GB" sz="3200" b="1" dirty="0" smtClean="0"/>
            <a:t>Seek funding</a:t>
          </a:r>
          <a:endParaRPr lang="en-GB" sz="3200" b="1" dirty="0"/>
        </a:p>
      </dgm:t>
    </dgm:pt>
    <dgm:pt modelId="{5551AF5A-3FE4-4342-B1E1-FD941A48FD61}" type="parTrans" cxnId="{05A289AE-6BFD-483F-B282-FF8ED2F80C15}">
      <dgm:prSet/>
      <dgm:spPr/>
      <dgm:t>
        <a:bodyPr/>
        <a:lstStyle/>
        <a:p>
          <a:endParaRPr lang="en-GB"/>
        </a:p>
      </dgm:t>
    </dgm:pt>
    <dgm:pt modelId="{C77C44A2-0AF9-4BFD-847B-7F8AB5DD719C}" type="sibTrans" cxnId="{05A289AE-6BFD-483F-B282-FF8ED2F80C15}">
      <dgm:prSet/>
      <dgm:spPr/>
      <dgm:t>
        <a:bodyPr/>
        <a:lstStyle/>
        <a:p>
          <a:endParaRPr lang="en-GB"/>
        </a:p>
      </dgm:t>
    </dgm:pt>
    <dgm:pt modelId="{14B4A468-E42B-4038-8E30-100A6204538A}" type="pres">
      <dgm:prSet presAssocID="{832AF3EB-7DE5-4F9C-A26C-16383BF14B4B}" presName="compositeShape" presStyleCnt="0">
        <dgm:presLayoutVars>
          <dgm:chMax val="7"/>
          <dgm:dir/>
          <dgm:resizeHandles val="exact"/>
        </dgm:presLayoutVars>
      </dgm:prSet>
      <dgm:spPr/>
    </dgm:pt>
    <dgm:pt modelId="{D6DC80B4-A9B3-476F-8033-9DD5FDB5A806}" type="pres">
      <dgm:prSet presAssocID="{399BD946-7227-400E-8678-4EB8E5FCBA15}" presName="circ1" presStyleLbl="vennNode1" presStyleIdx="0" presStyleCnt="3"/>
      <dgm:spPr/>
    </dgm:pt>
    <dgm:pt modelId="{B5448FE3-8560-46C7-9DDA-67731DEE93A6}" type="pres">
      <dgm:prSet presAssocID="{399BD946-7227-400E-8678-4EB8E5FCBA15}" presName="circ1Tx" presStyleLbl="revTx" presStyleIdx="0" presStyleCnt="0">
        <dgm:presLayoutVars>
          <dgm:chMax val="0"/>
          <dgm:chPref val="0"/>
          <dgm:bulletEnabled val="1"/>
        </dgm:presLayoutVars>
      </dgm:prSet>
      <dgm:spPr/>
    </dgm:pt>
    <dgm:pt modelId="{45C3BC49-4BE8-498D-8C2C-93C9F013883A}" type="pres">
      <dgm:prSet presAssocID="{3DC9786B-E0A5-449F-8200-0C0E1ABABB4A}" presName="circ2" presStyleLbl="vennNode1" presStyleIdx="1" presStyleCnt="3" custLinFactNeighborX="2458" custLinFactNeighborY="4168"/>
      <dgm:spPr/>
    </dgm:pt>
    <dgm:pt modelId="{C50AB71D-E5BD-4D71-A68B-40854944F65C}" type="pres">
      <dgm:prSet presAssocID="{3DC9786B-E0A5-449F-8200-0C0E1ABABB4A}" presName="circ2Tx" presStyleLbl="revTx" presStyleIdx="0" presStyleCnt="0">
        <dgm:presLayoutVars>
          <dgm:chMax val="0"/>
          <dgm:chPref val="0"/>
          <dgm:bulletEnabled val="1"/>
        </dgm:presLayoutVars>
      </dgm:prSet>
      <dgm:spPr/>
    </dgm:pt>
    <dgm:pt modelId="{5888D602-CED4-4A3F-B1A0-626217430B18}" type="pres">
      <dgm:prSet presAssocID="{DC2FC3B0-2495-49F3-B170-79843B46754E}" presName="circ3" presStyleLbl="vennNode1" presStyleIdx="2" presStyleCnt="3"/>
      <dgm:spPr/>
    </dgm:pt>
    <dgm:pt modelId="{49B62A75-1041-464C-87D1-F9925E94D216}" type="pres">
      <dgm:prSet presAssocID="{DC2FC3B0-2495-49F3-B170-79843B46754E}" presName="circ3Tx" presStyleLbl="revTx" presStyleIdx="0" presStyleCnt="0">
        <dgm:presLayoutVars>
          <dgm:chMax val="0"/>
          <dgm:chPref val="0"/>
          <dgm:bulletEnabled val="1"/>
        </dgm:presLayoutVars>
      </dgm:prSet>
      <dgm:spPr/>
    </dgm:pt>
  </dgm:ptLst>
  <dgm:cxnLst>
    <dgm:cxn modelId="{AA52888B-E98E-47E8-B579-8C7E27398068}" type="presOf" srcId="{3DC9786B-E0A5-449F-8200-0C0E1ABABB4A}" destId="{C50AB71D-E5BD-4D71-A68B-40854944F65C}" srcOrd="1" destOrd="0" presId="urn:microsoft.com/office/officeart/2005/8/layout/venn1"/>
    <dgm:cxn modelId="{85596325-19A8-4C3D-B666-8E326DAE4B5D}" type="presOf" srcId="{399BD946-7227-400E-8678-4EB8E5FCBA15}" destId="{B5448FE3-8560-46C7-9DDA-67731DEE93A6}" srcOrd="1" destOrd="0" presId="urn:microsoft.com/office/officeart/2005/8/layout/venn1"/>
    <dgm:cxn modelId="{05A289AE-6BFD-483F-B282-FF8ED2F80C15}" srcId="{832AF3EB-7DE5-4F9C-A26C-16383BF14B4B}" destId="{DC2FC3B0-2495-49F3-B170-79843B46754E}" srcOrd="2" destOrd="0" parTransId="{5551AF5A-3FE4-4342-B1E1-FD941A48FD61}" sibTransId="{C77C44A2-0AF9-4BFD-847B-7F8AB5DD719C}"/>
    <dgm:cxn modelId="{542EF2F2-C972-4D14-8605-7A13DE459C9C}" type="presOf" srcId="{399BD946-7227-400E-8678-4EB8E5FCBA15}" destId="{D6DC80B4-A9B3-476F-8033-9DD5FDB5A806}" srcOrd="0" destOrd="0" presId="urn:microsoft.com/office/officeart/2005/8/layout/venn1"/>
    <dgm:cxn modelId="{946F2154-37D8-4CC7-93B0-F506C9F82D6E}" srcId="{832AF3EB-7DE5-4F9C-A26C-16383BF14B4B}" destId="{399BD946-7227-400E-8678-4EB8E5FCBA15}" srcOrd="0" destOrd="0" parTransId="{B9C58466-CE16-4EDF-A8C2-597F7C51A2EC}" sibTransId="{0A317F06-1561-43BE-A5C9-BBBEA01C1AED}"/>
    <dgm:cxn modelId="{AF5E41A3-19D6-45B7-B030-733E65B9582F}" type="presOf" srcId="{DC2FC3B0-2495-49F3-B170-79843B46754E}" destId="{49B62A75-1041-464C-87D1-F9925E94D216}" srcOrd="1" destOrd="0" presId="urn:microsoft.com/office/officeart/2005/8/layout/venn1"/>
    <dgm:cxn modelId="{70205D16-1C2E-4059-A0FB-B948978AD7BB}" type="presOf" srcId="{832AF3EB-7DE5-4F9C-A26C-16383BF14B4B}" destId="{14B4A468-E42B-4038-8E30-100A6204538A}" srcOrd="0" destOrd="0" presId="urn:microsoft.com/office/officeart/2005/8/layout/venn1"/>
    <dgm:cxn modelId="{F2DA742E-F184-43E8-A393-746810859BCA}" type="presOf" srcId="{DC2FC3B0-2495-49F3-B170-79843B46754E}" destId="{5888D602-CED4-4A3F-B1A0-626217430B18}" srcOrd="0" destOrd="0" presId="urn:microsoft.com/office/officeart/2005/8/layout/venn1"/>
    <dgm:cxn modelId="{72BFC865-393D-4495-8A65-46C6BBE3853C}" srcId="{832AF3EB-7DE5-4F9C-A26C-16383BF14B4B}" destId="{3DC9786B-E0A5-449F-8200-0C0E1ABABB4A}" srcOrd="1" destOrd="0" parTransId="{F9EDC524-2B45-4382-90EB-96F14B39C5AC}" sibTransId="{92C6EB5A-AA49-4507-9F6B-0A3F1DD7665A}"/>
    <dgm:cxn modelId="{E3D05BCA-4BFC-47EE-9653-6BB77A02ED90}" type="presOf" srcId="{3DC9786B-E0A5-449F-8200-0C0E1ABABB4A}" destId="{45C3BC49-4BE8-498D-8C2C-93C9F013883A}" srcOrd="0" destOrd="0" presId="urn:microsoft.com/office/officeart/2005/8/layout/venn1"/>
    <dgm:cxn modelId="{91F2D124-608D-4E28-A209-BAD79AC347C7}" type="presParOf" srcId="{14B4A468-E42B-4038-8E30-100A6204538A}" destId="{D6DC80B4-A9B3-476F-8033-9DD5FDB5A806}" srcOrd="0" destOrd="0" presId="urn:microsoft.com/office/officeart/2005/8/layout/venn1"/>
    <dgm:cxn modelId="{EFB400A0-4284-49D2-866A-76C15A9A3B9F}" type="presParOf" srcId="{14B4A468-E42B-4038-8E30-100A6204538A}" destId="{B5448FE3-8560-46C7-9DDA-67731DEE93A6}" srcOrd="1" destOrd="0" presId="urn:microsoft.com/office/officeart/2005/8/layout/venn1"/>
    <dgm:cxn modelId="{21F6F02C-5314-4190-A2C4-999903FA75A6}" type="presParOf" srcId="{14B4A468-E42B-4038-8E30-100A6204538A}" destId="{45C3BC49-4BE8-498D-8C2C-93C9F013883A}" srcOrd="2" destOrd="0" presId="urn:microsoft.com/office/officeart/2005/8/layout/venn1"/>
    <dgm:cxn modelId="{283703DE-1EF7-4C83-8858-D74C5BF1B0CC}" type="presParOf" srcId="{14B4A468-E42B-4038-8E30-100A6204538A}" destId="{C50AB71D-E5BD-4D71-A68B-40854944F65C}" srcOrd="3" destOrd="0" presId="urn:microsoft.com/office/officeart/2005/8/layout/venn1"/>
    <dgm:cxn modelId="{5E25C003-EC32-428C-9207-9A807734BF47}" type="presParOf" srcId="{14B4A468-E42B-4038-8E30-100A6204538A}" destId="{5888D602-CED4-4A3F-B1A0-626217430B18}" srcOrd="4" destOrd="0" presId="urn:microsoft.com/office/officeart/2005/8/layout/venn1"/>
    <dgm:cxn modelId="{C705906A-AD2C-4CA9-8D4E-A36094F5B87C}" type="presParOf" srcId="{14B4A468-E42B-4038-8E30-100A6204538A}" destId="{49B62A75-1041-464C-87D1-F9925E94D21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A9AD6-52A6-43C6-8B6B-4B2E17257948}">
      <dsp:nvSpPr>
        <dsp:cNvPr id="0" name=""/>
        <dsp:cNvSpPr/>
      </dsp:nvSpPr>
      <dsp:spPr>
        <a:xfrm>
          <a:off x="1974457" y="0"/>
          <a:ext cx="6060198" cy="6060198"/>
        </a:xfrm>
        <a:prstGeom prst="diamond">
          <a:avLst/>
        </a:prstGeom>
        <a:gradFill rotWithShape="0">
          <a:gsLst>
            <a:gs pos="0">
              <a:schemeClr val="accent4">
                <a:tint val="40000"/>
                <a:hueOff val="0"/>
                <a:satOff val="0"/>
                <a:lumOff val="0"/>
                <a:alphaOff val="0"/>
                <a:shade val="70000"/>
                <a:satMod val="150000"/>
              </a:schemeClr>
            </a:gs>
            <a:gs pos="34000">
              <a:schemeClr val="accent4">
                <a:tint val="40000"/>
                <a:hueOff val="0"/>
                <a:satOff val="0"/>
                <a:lumOff val="0"/>
                <a:alphaOff val="0"/>
                <a:shade val="70000"/>
                <a:satMod val="140000"/>
              </a:schemeClr>
            </a:gs>
            <a:gs pos="70000">
              <a:schemeClr val="accent4">
                <a:tint val="40000"/>
                <a:hueOff val="0"/>
                <a:satOff val="0"/>
                <a:lumOff val="0"/>
                <a:alphaOff val="0"/>
                <a:tint val="100000"/>
                <a:shade val="90000"/>
                <a:satMod val="140000"/>
              </a:schemeClr>
            </a:gs>
            <a:gs pos="100000">
              <a:schemeClr val="accent4">
                <a:tint val="40000"/>
                <a:hueOff val="0"/>
                <a:satOff val="0"/>
                <a:lumOff val="0"/>
                <a:alphaOff val="0"/>
                <a:tint val="100000"/>
                <a:shade val="100000"/>
                <a:satMod val="100000"/>
              </a:schemeClr>
            </a:gs>
          </a:gsLst>
          <a:path path="circle">
            <a:fillToRect l="100000" t="100000" r="100000" b="10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B06A1C54-47F0-4420-B1BB-4DED79F83445}">
      <dsp:nvSpPr>
        <dsp:cNvPr id="0" name=""/>
        <dsp:cNvSpPr/>
      </dsp:nvSpPr>
      <dsp:spPr>
        <a:xfrm>
          <a:off x="2550175" y="575718"/>
          <a:ext cx="2363477" cy="2363477"/>
        </a:xfrm>
        <a:prstGeom prst="roundRect">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Navigating the hairpin</a:t>
          </a:r>
        </a:p>
        <a:p>
          <a:pPr lvl="0" algn="ctr" defTabSz="1066800">
            <a:lnSpc>
              <a:spcPct val="90000"/>
            </a:lnSpc>
            <a:spcBef>
              <a:spcPct val="0"/>
            </a:spcBef>
            <a:spcAft>
              <a:spcPct val="35000"/>
            </a:spcAft>
          </a:pPr>
          <a:r>
            <a:rPr lang="en-GB" sz="2400" b="1" kern="1200" dirty="0" smtClean="0"/>
            <a:t>University of Cambridge  </a:t>
          </a:r>
          <a:endParaRPr lang="en-GB" sz="2400" b="1" kern="1200" dirty="0"/>
        </a:p>
      </dsp:txBody>
      <dsp:txXfrm>
        <a:off x="2665550" y="691093"/>
        <a:ext cx="2132727" cy="2132727"/>
      </dsp:txXfrm>
    </dsp:sp>
    <dsp:sp modelId="{8751B9DC-D516-4847-BC5B-ED1542067469}">
      <dsp:nvSpPr>
        <dsp:cNvPr id="0" name=""/>
        <dsp:cNvSpPr/>
      </dsp:nvSpPr>
      <dsp:spPr>
        <a:xfrm>
          <a:off x="5095458" y="575718"/>
          <a:ext cx="2363477" cy="2363477"/>
        </a:xfrm>
        <a:prstGeom prst="roundRect">
          <a:avLst/>
        </a:prstGeom>
        <a:gradFill rotWithShape="0">
          <a:gsLst>
            <a:gs pos="0">
              <a:schemeClr val="accent4">
                <a:hueOff val="-685719"/>
                <a:satOff val="-1897"/>
                <a:lumOff val="1177"/>
                <a:alphaOff val="0"/>
                <a:shade val="70000"/>
                <a:satMod val="150000"/>
              </a:schemeClr>
            </a:gs>
            <a:gs pos="34000">
              <a:schemeClr val="accent4">
                <a:hueOff val="-685719"/>
                <a:satOff val="-1897"/>
                <a:lumOff val="1177"/>
                <a:alphaOff val="0"/>
                <a:shade val="70000"/>
                <a:satMod val="140000"/>
              </a:schemeClr>
            </a:gs>
            <a:gs pos="70000">
              <a:schemeClr val="accent4">
                <a:hueOff val="-685719"/>
                <a:satOff val="-1897"/>
                <a:lumOff val="1177"/>
                <a:alphaOff val="0"/>
                <a:tint val="100000"/>
                <a:shade val="90000"/>
                <a:satMod val="140000"/>
              </a:schemeClr>
            </a:gs>
            <a:gs pos="100000">
              <a:schemeClr val="accent4">
                <a:hueOff val="-685719"/>
                <a:satOff val="-1897"/>
                <a:lumOff val="117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0" kern="1200" dirty="0" smtClean="0"/>
            <a:t>Mentoring Entrepreneurs</a:t>
          </a:r>
          <a:endParaRPr lang="en-GB" sz="2400" b="0" kern="1200" dirty="0"/>
        </a:p>
      </dsp:txBody>
      <dsp:txXfrm>
        <a:off x="5210833" y="691093"/>
        <a:ext cx="2132727" cy="2132727"/>
      </dsp:txXfrm>
    </dsp:sp>
    <dsp:sp modelId="{5E403CF8-3C42-43A1-849B-BC2F99597583}">
      <dsp:nvSpPr>
        <dsp:cNvPr id="0" name=""/>
        <dsp:cNvSpPr/>
      </dsp:nvSpPr>
      <dsp:spPr>
        <a:xfrm>
          <a:off x="2550175" y="3121001"/>
          <a:ext cx="2363477" cy="2363477"/>
        </a:xfrm>
        <a:prstGeom prst="roundRect">
          <a:avLst/>
        </a:prstGeom>
        <a:gradFill rotWithShape="0">
          <a:gsLst>
            <a:gs pos="0">
              <a:schemeClr val="accent4">
                <a:hueOff val="-1371437"/>
                <a:satOff val="-3793"/>
                <a:lumOff val="2353"/>
                <a:alphaOff val="0"/>
                <a:shade val="70000"/>
                <a:satMod val="150000"/>
              </a:schemeClr>
            </a:gs>
            <a:gs pos="34000">
              <a:schemeClr val="accent4">
                <a:hueOff val="-1371437"/>
                <a:satOff val="-3793"/>
                <a:lumOff val="2353"/>
                <a:alphaOff val="0"/>
                <a:shade val="70000"/>
                <a:satMod val="140000"/>
              </a:schemeClr>
            </a:gs>
            <a:gs pos="70000">
              <a:schemeClr val="accent4">
                <a:hueOff val="-1371437"/>
                <a:satOff val="-3793"/>
                <a:lumOff val="2353"/>
                <a:alphaOff val="0"/>
                <a:tint val="100000"/>
                <a:shade val="90000"/>
                <a:satMod val="140000"/>
              </a:schemeClr>
            </a:gs>
            <a:gs pos="100000">
              <a:schemeClr val="accent4">
                <a:hueOff val="-1371437"/>
                <a:satOff val="-3793"/>
                <a:lumOff val="235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t>Start-up experience </a:t>
          </a:r>
          <a:endParaRPr lang="en-GB" sz="2800" b="1" kern="1200" dirty="0"/>
        </a:p>
      </dsp:txBody>
      <dsp:txXfrm>
        <a:off x="2665550" y="3236376"/>
        <a:ext cx="2132727" cy="2132727"/>
      </dsp:txXfrm>
    </dsp:sp>
    <dsp:sp modelId="{1F578B81-6FCE-429F-8EEF-21EF4B432228}">
      <dsp:nvSpPr>
        <dsp:cNvPr id="0" name=""/>
        <dsp:cNvSpPr/>
      </dsp:nvSpPr>
      <dsp:spPr>
        <a:xfrm>
          <a:off x="5112570" y="3135253"/>
          <a:ext cx="2363477" cy="2363477"/>
        </a:xfrm>
        <a:prstGeom prst="roundRect">
          <a:avLst/>
        </a:prstGeom>
        <a:gradFill rotWithShape="0">
          <a:gsLst>
            <a:gs pos="0">
              <a:schemeClr val="accent4">
                <a:hueOff val="-2057156"/>
                <a:satOff val="-5690"/>
                <a:lumOff val="3530"/>
                <a:alphaOff val="0"/>
                <a:shade val="70000"/>
                <a:satMod val="150000"/>
              </a:schemeClr>
            </a:gs>
            <a:gs pos="34000">
              <a:schemeClr val="accent4">
                <a:hueOff val="-2057156"/>
                <a:satOff val="-5690"/>
                <a:lumOff val="3530"/>
                <a:alphaOff val="0"/>
                <a:shade val="70000"/>
                <a:satMod val="140000"/>
              </a:schemeClr>
            </a:gs>
            <a:gs pos="70000">
              <a:schemeClr val="accent4">
                <a:hueOff val="-2057156"/>
                <a:satOff val="-5690"/>
                <a:lumOff val="3530"/>
                <a:alphaOff val="0"/>
                <a:tint val="100000"/>
                <a:shade val="90000"/>
                <a:satMod val="140000"/>
              </a:schemeClr>
            </a:gs>
            <a:gs pos="100000">
              <a:schemeClr val="accent4">
                <a:hueOff val="-2057156"/>
                <a:satOff val="-5690"/>
                <a:lumOff val="353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Research in entrepreneurial leadership education</a:t>
          </a:r>
          <a:endParaRPr lang="en-GB" sz="2000" b="1" kern="1200" dirty="0"/>
        </a:p>
      </dsp:txBody>
      <dsp:txXfrm>
        <a:off x="5227945" y="3250628"/>
        <a:ext cx="2132727" cy="21327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08717-9B87-4A5D-9C35-29FA7C1A8EFE}">
      <dsp:nvSpPr>
        <dsp:cNvPr id="0" name=""/>
        <dsp:cNvSpPr/>
      </dsp:nvSpPr>
      <dsp:spPr>
        <a:xfrm rot="10800000">
          <a:off x="0" y="0"/>
          <a:ext cx="8496944" cy="1728192"/>
        </a:xfrm>
        <a:prstGeom prst="trapezoid">
          <a:avLst>
            <a:gd name="adj" fmla="val 81944"/>
          </a:avLst>
        </a:prstGeom>
        <a:solidFill>
          <a:schemeClr val="bg2">
            <a:lumMod val="90000"/>
          </a:schemeClr>
        </a:soli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b="1" kern="1200" dirty="0" smtClean="0"/>
            <a:t>Develop vision for research</a:t>
          </a:r>
          <a:endParaRPr lang="en-GB" sz="2800" b="1" kern="1200" dirty="0"/>
        </a:p>
      </dsp:txBody>
      <dsp:txXfrm rot="-10800000">
        <a:off x="1486965" y="0"/>
        <a:ext cx="5523013" cy="1728192"/>
      </dsp:txXfrm>
    </dsp:sp>
    <dsp:sp modelId="{EACA975B-F0BB-49B6-94D8-309179613EA4}">
      <dsp:nvSpPr>
        <dsp:cNvPr id="0" name=""/>
        <dsp:cNvSpPr/>
      </dsp:nvSpPr>
      <dsp:spPr>
        <a:xfrm rot="10800000">
          <a:off x="1416157" y="1728191"/>
          <a:ext cx="5664629" cy="1728192"/>
        </a:xfrm>
        <a:prstGeom prst="trapezoid">
          <a:avLst>
            <a:gd name="adj" fmla="val 81944"/>
          </a:avLst>
        </a:prstGeom>
        <a:solidFill>
          <a:schemeClr val="bg2">
            <a:lumMod val="50000"/>
          </a:schemeClr>
        </a:soli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hueOff val="-1028578"/>
              <a:satOff val="-2845"/>
              <a:lumOff val="1765"/>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b="1" kern="1200" dirty="0" smtClean="0"/>
            <a:t>Plan</a:t>
          </a:r>
          <a:endParaRPr lang="en-GB" sz="2800" b="1" kern="1200" dirty="0"/>
        </a:p>
      </dsp:txBody>
      <dsp:txXfrm rot="-10800000">
        <a:off x="2407467" y="1728191"/>
        <a:ext cx="3682009" cy="1728192"/>
      </dsp:txXfrm>
    </dsp:sp>
    <dsp:sp modelId="{C8514587-C0D0-4908-8027-22031672CEA6}">
      <dsp:nvSpPr>
        <dsp:cNvPr id="0" name=""/>
        <dsp:cNvSpPr/>
      </dsp:nvSpPr>
      <dsp:spPr>
        <a:xfrm rot="10800000">
          <a:off x="2832314" y="3456383"/>
          <a:ext cx="2832314" cy="1728192"/>
        </a:xfrm>
        <a:prstGeom prst="trapezoid">
          <a:avLst>
            <a:gd name="adj" fmla="val 81944"/>
          </a:avLst>
        </a:prstGeom>
        <a:gradFill rotWithShape="0">
          <a:gsLst>
            <a:gs pos="0">
              <a:schemeClr val="accent4">
                <a:hueOff val="-2057156"/>
                <a:satOff val="-5690"/>
                <a:lumOff val="3530"/>
                <a:alphaOff val="0"/>
                <a:shade val="70000"/>
                <a:satMod val="150000"/>
              </a:schemeClr>
            </a:gs>
            <a:gs pos="34000">
              <a:schemeClr val="accent4">
                <a:hueOff val="-2057156"/>
                <a:satOff val="-5690"/>
                <a:lumOff val="3530"/>
                <a:alphaOff val="0"/>
                <a:shade val="70000"/>
                <a:satMod val="140000"/>
              </a:schemeClr>
            </a:gs>
            <a:gs pos="70000">
              <a:schemeClr val="accent4">
                <a:hueOff val="-2057156"/>
                <a:satOff val="-5690"/>
                <a:lumOff val="3530"/>
                <a:alphaOff val="0"/>
                <a:tint val="100000"/>
                <a:shade val="90000"/>
                <a:satMod val="140000"/>
              </a:schemeClr>
            </a:gs>
            <a:gs pos="100000">
              <a:schemeClr val="accent4">
                <a:hueOff val="-2057156"/>
                <a:satOff val="-5690"/>
                <a:lumOff val="353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hueOff val="-2057156"/>
              <a:satOff val="-5690"/>
              <a:lumOff val="353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b="1" kern="1200" dirty="0" smtClean="0"/>
            <a:t>Seek             funding</a:t>
          </a:r>
          <a:endParaRPr lang="en-GB" sz="2400" b="1" kern="1200" dirty="0"/>
        </a:p>
      </dsp:txBody>
      <dsp:txXfrm rot="-10800000">
        <a:off x="2832314" y="3456383"/>
        <a:ext cx="2832314" cy="1728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C80B4-A9B3-476F-8033-9DD5FDB5A806}">
      <dsp:nvSpPr>
        <dsp:cNvPr id="0" name=""/>
        <dsp:cNvSpPr/>
      </dsp:nvSpPr>
      <dsp:spPr>
        <a:xfrm>
          <a:off x="2893443" y="65460"/>
          <a:ext cx="3142104" cy="3142104"/>
        </a:xfrm>
        <a:prstGeom prst="ellipse">
          <a:avLst/>
        </a:prstGeom>
        <a:solidFill>
          <a:schemeClr val="bg2">
            <a:lumMod val="9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GB" sz="3200" b="1" kern="1200" dirty="0" smtClean="0"/>
            <a:t>Develop vision for research</a:t>
          </a:r>
          <a:endParaRPr lang="en-GB" sz="3200" b="1" kern="1200" dirty="0"/>
        </a:p>
      </dsp:txBody>
      <dsp:txXfrm>
        <a:off x="3312391" y="615328"/>
        <a:ext cx="2304209" cy="1413946"/>
      </dsp:txXfrm>
    </dsp:sp>
    <dsp:sp modelId="{45C3BC49-4BE8-498D-8C2C-93C9F013883A}">
      <dsp:nvSpPr>
        <dsp:cNvPr id="0" name=""/>
        <dsp:cNvSpPr/>
      </dsp:nvSpPr>
      <dsp:spPr>
        <a:xfrm>
          <a:off x="4104452" y="2094735"/>
          <a:ext cx="3142104" cy="3142104"/>
        </a:xfrm>
        <a:prstGeom prst="ellipse">
          <a:avLst/>
        </a:prstGeom>
        <a:solidFill>
          <a:schemeClr val="bg2">
            <a:lumMod val="50000"/>
            <a:alpha val="5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GB" sz="3200" b="1" kern="1200" dirty="0" smtClean="0"/>
            <a:t>Plan</a:t>
          </a:r>
          <a:endParaRPr lang="en-GB" sz="3200" b="1" kern="1200" dirty="0"/>
        </a:p>
      </dsp:txBody>
      <dsp:txXfrm>
        <a:off x="5065412" y="2906446"/>
        <a:ext cx="1885262" cy="1728157"/>
      </dsp:txXfrm>
    </dsp:sp>
    <dsp:sp modelId="{5888D602-CED4-4A3F-B1A0-626217430B18}">
      <dsp:nvSpPr>
        <dsp:cNvPr id="0" name=""/>
        <dsp:cNvSpPr/>
      </dsp:nvSpPr>
      <dsp:spPr>
        <a:xfrm>
          <a:off x="1759668" y="2029275"/>
          <a:ext cx="3142104" cy="3142104"/>
        </a:xfrm>
        <a:prstGeom prst="ellipse">
          <a:avLst/>
        </a:prstGeom>
        <a:solidFill>
          <a:schemeClr val="accent4">
            <a:alpha val="50000"/>
            <a:hueOff val="-2057156"/>
            <a:satOff val="-5690"/>
            <a:lumOff val="353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GB" sz="3200" b="1" kern="1200" dirty="0" smtClean="0"/>
            <a:t>Seek funding</a:t>
          </a:r>
          <a:endParaRPr lang="en-GB" sz="3200" b="1" kern="1200" dirty="0"/>
        </a:p>
      </dsp:txBody>
      <dsp:txXfrm>
        <a:off x="2055549" y="2840985"/>
        <a:ext cx="1885262" cy="1728157"/>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070C3FA-0E21-4608-8BE1-4026B13E6128}" type="datetimeFigureOut">
              <a:rPr lang="en-GB" smtClean="0"/>
              <a:t>14/09/2015</a:t>
            </a:fld>
            <a:endParaRPr lang="en-GB"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7E3AF13-92AD-48D6-A86A-27E488AFF274}" type="slidenum">
              <a:rPr lang="en-GB" smtClean="0"/>
              <a:t>‹#›</a:t>
            </a:fld>
            <a:endParaRPr lang="en-GB" dirty="0"/>
          </a:p>
        </p:txBody>
      </p:sp>
    </p:spTree>
    <p:extLst>
      <p:ext uri="{BB962C8B-B14F-4D97-AF65-F5344CB8AC3E}">
        <p14:creationId xmlns:p14="http://schemas.microsoft.com/office/powerpoint/2010/main" val="2109472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33B9DF7-1393-41F6-B0AC-DC77D7336096}" type="datetimeFigureOut">
              <a:rPr lang="en-GB" smtClean="0"/>
              <a:t>14/09/2015</a:t>
            </a:fld>
            <a:endParaRPr lang="en-GB"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1EB3F72-A744-415C-93DB-08F44E8BEF93}" type="slidenum">
              <a:rPr lang="en-GB" smtClean="0"/>
              <a:t>‹#›</a:t>
            </a:fld>
            <a:endParaRPr lang="en-GB" dirty="0"/>
          </a:p>
        </p:txBody>
      </p:sp>
    </p:spTree>
    <p:extLst>
      <p:ext uri="{BB962C8B-B14F-4D97-AF65-F5344CB8AC3E}">
        <p14:creationId xmlns:p14="http://schemas.microsoft.com/office/powerpoint/2010/main" val="225892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lsevierfoundation.org/new-scholars/"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file:///C:\Users\sunnyhouse\Dropbox\_CHACHA\HAIRPINSKIIIII\website%20entry\uk.linkedin.com\in\natachawilson" TargetMode="External"/><Relationship Id="rId5" Type="http://schemas.openxmlformats.org/officeDocument/2006/relationships/hyperlink" Target="http://www.education.ox.ac.uk/about-us/directory/professor-lynn-mcalpine/" TargetMode="External"/><Relationship Id="rId4" Type="http://schemas.openxmlformats.org/officeDocument/2006/relationships/hyperlink" Target="http://www.ppd.admin.cam.ac.uk/contact-us/whos-who-academic-practice/dr-sharon-saunder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purpose of this presentation is to look at the importance of </a:t>
            </a:r>
            <a:r>
              <a:rPr lang="en-GB" b="1" dirty="0" smtClean="0"/>
              <a:t>entrepreneurial skills </a:t>
            </a:r>
            <a:r>
              <a:rPr lang="en-GB" dirty="0" smtClean="0"/>
              <a:t>in developing aspiring research leaders (postdocs) and the implications for researcher development </a:t>
            </a:r>
          </a:p>
          <a:p>
            <a:pPr lvl="1"/>
            <a:r>
              <a:rPr lang="en-GB" dirty="0" smtClean="0"/>
              <a:t>engage at PhD stage, </a:t>
            </a:r>
          </a:p>
          <a:p>
            <a:pPr lvl="1"/>
            <a:r>
              <a:rPr lang="en-GB" dirty="0" smtClean="0"/>
              <a:t>embed entrepreneurial skills </a:t>
            </a:r>
          </a:p>
          <a:p>
            <a:pPr lvl="1"/>
            <a:r>
              <a:rPr lang="en-GB" dirty="0" smtClean="0"/>
              <a:t>apply to context and discipline </a:t>
            </a:r>
          </a:p>
          <a:p>
            <a:r>
              <a:rPr lang="en-GB" dirty="0" smtClean="0"/>
              <a:t>The paper will also argue that researchers should think of themselves as “intellectual” entrepreneurs and focus on three key areas:  develop a vision for their research, work on a plan to carry out that vision,  and seek the funding to make it happen.  </a:t>
            </a:r>
            <a:r>
              <a:rPr lang="en-GB" b="1" dirty="0" smtClean="0">
                <a:solidFill>
                  <a:srgbClr val="FF0000"/>
                </a:solidFill>
              </a:rPr>
              <a:t>(this about nature and traits??? Key ones are resilience, drive, self efficacy but can I show a link with other research?)</a:t>
            </a:r>
            <a:br>
              <a:rPr lang="en-GB" b="1" dirty="0" smtClean="0">
                <a:solidFill>
                  <a:srgbClr val="FF0000"/>
                </a:solidFill>
              </a:rPr>
            </a:br>
            <a:endParaRPr lang="en-GB" b="1" dirty="0" smtClean="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1</a:t>
            </a:fld>
            <a:endParaRPr lang="en-GB" dirty="0"/>
          </a:p>
        </p:txBody>
      </p:sp>
    </p:spTree>
    <p:extLst>
      <p:ext uri="{BB962C8B-B14F-4D97-AF65-F5344CB8AC3E}">
        <p14:creationId xmlns:p14="http://schemas.microsoft.com/office/powerpoint/2010/main" val="2279545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My approach</a:t>
            </a:r>
            <a:r>
              <a:rPr lang="en-GB" sz="1200" kern="1200" baseline="0" dirty="0" smtClean="0">
                <a:solidFill>
                  <a:schemeClr val="tx1"/>
                </a:solidFill>
                <a:effectLst/>
                <a:latin typeface="+mn-lt"/>
                <a:ea typeface="+mn-ea"/>
                <a:cs typeface="+mn-cs"/>
              </a:rPr>
              <a:t> and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Parallel</a:t>
            </a:r>
            <a:r>
              <a:rPr lang="en-GB" sz="1200" kern="1200" baseline="0" dirty="0" smtClean="0">
                <a:solidFill>
                  <a:schemeClr val="tx1"/>
                </a:solidFill>
                <a:effectLst/>
                <a:latin typeface="+mn-lt"/>
                <a:ea typeface="+mn-ea"/>
                <a:cs typeface="+mn-cs"/>
              </a:rPr>
              <a:t> thinking</a:t>
            </a:r>
          </a:p>
          <a:p>
            <a:r>
              <a:rPr lang="en-GB" sz="1200" kern="1200" baseline="0" dirty="0" smtClean="0">
                <a:solidFill>
                  <a:schemeClr val="tx1"/>
                </a:solidFill>
                <a:effectLst/>
                <a:latin typeface="+mn-lt"/>
                <a:ea typeface="+mn-ea"/>
                <a:cs typeface="+mn-cs"/>
              </a:rPr>
              <a:t>The lens approach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General definition of entrepreneurship is</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 The pursuit of opportunity beyond the resources one currently controls (Stevenson and Gumpert, 1985)</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EB3F72-A744-415C-93DB-08F44E8BEF93}" type="slidenum">
              <a:rPr lang="en-GB" smtClean="0"/>
              <a:t>2</a:t>
            </a:fld>
            <a:endParaRPr lang="en-GB" dirty="0"/>
          </a:p>
        </p:txBody>
      </p:sp>
    </p:spTree>
    <p:extLst>
      <p:ext uri="{BB962C8B-B14F-4D97-AF65-F5344CB8AC3E}">
        <p14:creationId xmlns:p14="http://schemas.microsoft.com/office/powerpoint/2010/main" val="2434474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About the project: </a:t>
            </a:r>
            <a:r>
              <a:rPr lang="en-CA" sz="1200" i="1" kern="1200" dirty="0" smtClean="0">
                <a:solidFill>
                  <a:schemeClr val="tx1"/>
                </a:solidFill>
                <a:effectLst/>
                <a:latin typeface="+mn-lt"/>
                <a:ea typeface="+mn-ea"/>
                <a:cs typeface="+mn-cs"/>
              </a:rPr>
              <a:t>Becoming a Principal Investigator (PI): the transition from doing to leading research</a:t>
            </a:r>
            <a:r>
              <a:rPr lang="en-CA" sz="1200" kern="1200" dirty="0" smtClean="0">
                <a:solidFill>
                  <a:schemeClr val="tx1"/>
                </a:solidFill>
                <a:effectLst/>
                <a:latin typeface="+mn-lt"/>
                <a:ea typeface="+mn-ea"/>
                <a:cs typeface="+mn-cs"/>
              </a:rPr>
              <a:t> is a research project funded by </a:t>
            </a:r>
            <a:r>
              <a:rPr lang="en-CA" sz="1200" u="sng" kern="1200" dirty="0" smtClean="0">
                <a:solidFill>
                  <a:schemeClr val="tx1"/>
                </a:solidFill>
                <a:effectLst/>
                <a:latin typeface="+mn-lt"/>
                <a:ea typeface="+mn-ea"/>
                <a:cs typeface="+mn-cs"/>
              </a:rPr>
              <a:t>The Elsevier Foundation </a:t>
            </a:r>
            <a:r>
              <a:rPr lang="en-GB" sz="1200"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New Scholars Programme </a:t>
            </a:r>
            <a:r>
              <a:rPr lang="en-CA" sz="1200" u="sng" kern="1200" dirty="0" smtClean="0">
                <a:solidFill>
                  <a:schemeClr val="tx1"/>
                </a:solidFill>
                <a:effectLst/>
                <a:latin typeface="+mn-lt"/>
                <a:ea typeface="+mn-ea"/>
                <a:cs typeface="+mn-cs"/>
                <a:hlinkClick r:id="rId3"/>
              </a:rPr>
              <a:t>http://www.elsevierfoundation.org/new-scholars/</a:t>
            </a:r>
            <a:r>
              <a:rPr lang="en-GB" sz="1200" kern="1200" dirty="0" smtClean="0">
                <a:solidFill>
                  <a:schemeClr val="tx1"/>
                </a:solidFill>
                <a:effectLst/>
                <a:latin typeface="+mn-lt"/>
                <a:ea typeface="+mn-ea"/>
                <a:cs typeface="+mn-cs"/>
              </a:rPr>
              <a:t> the University of Cambridge and Leiden University. Ethical approval was granted by the University of Cambridge on the 20</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January 2014.</a:t>
            </a:r>
          </a:p>
          <a:p>
            <a:r>
              <a:rPr lang="en-GB" sz="1200" b="1" kern="1200" dirty="0" smtClean="0">
                <a:solidFill>
                  <a:schemeClr val="tx1"/>
                </a:solidFill>
                <a:effectLst/>
                <a:latin typeface="+mn-lt"/>
                <a:ea typeface="+mn-ea"/>
                <a:cs typeface="+mn-cs"/>
              </a:rPr>
              <a:t>Principal goals of the research:</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to find out how </a:t>
            </a:r>
            <a:r>
              <a:rPr lang="en-GB" sz="1200" u="sng" kern="1200" dirty="0" smtClean="0">
                <a:solidFill>
                  <a:schemeClr val="tx1"/>
                </a:solidFill>
                <a:effectLst/>
                <a:latin typeface="+mn-lt"/>
                <a:ea typeface="+mn-ea"/>
                <a:cs typeface="+mn-cs"/>
              </a:rPr>
              <a:t>researchers p</a:t>
            </a:r>
            <a:r>
              <a:rPr lang="en-GB" sz="1200" kern="1200" dirty="0" smtClean="0">
                <a:solidFill>
                  <a:schemeClr val="tx1"/>
                </a:solidFill>
                <a:effectLst/>
                <a:latin typeface="+mn-lt"/>
                <a:ea typeface="+mn-ea"/>
                <a:cs typeface="+mn-cs"/>
              </a:rPr>
              <a:t>repare for and deal with the significant ‘leadership transition’ to becoming a Principal Investigator and gain research independence. The research specifically looks at the time period from when researchers started their PhD to obtaining their first substantial grant as PI. to develop resources to support the personal, professional and career development of postdoctoral researchers (ii) to provide evidence to inform researcher and educational development policy and practice. </a:t>
            </a:r>
          </a:p>
          <a:p>
            <a:r>
              <a:rPr lang="en-GB" sz="1200" b="1" kern="1200" dirty="0" smtClean="0">
                <a:solidFill>
                  <a:schemeClr val="tx1"/>
                </a:solidFill>
                <a:effectLst/>
                <a:latin typeface="+mn-lt"/>
                <a:ea typeface="+mn-ea"/>
                <a:cs typeface="+mn-cs"/>
              </a:rPr>
              <a:t>:Project rationale: </a:t>
            </a:r>
            <a:r>
              <a:rPr lang="en-GB" sz="1200" kern="1200" dirty="0" smtClean="0">
                <a:solidFill>
                  <a:schemeClr val="tx1"/>
                </a:solidFill>
                <a:effectLst/>
                <a:latin typeface="+mn-lt"/>
                <a:ea typeface="+mn-ea"/>
                <a:cs typeface="+mn-cs"/>
              </a:rPr>
              <a:t> Globally, the number of postdoctoral researchers is increasing and the length of the postdoctoral period is lengthening. The postdoctoral period is when individuals are expected to further develop their scholarly independence, their scholarly identity and their academic career trajectory yet their experiences of gaining a permanent position in academia are relatively under-examined. There is also little evidence on which to base changes in policy and practice in order to facilitate their advancement. </a:t>
            </a:r>
          </a:p>
          <a:p>
            <a:r>
              <a:rPr lang="en-GB" sz="1200" b="1" kern="1200" dirty="0" smtClean="0">
                <a:solidFill>
                  <a:schemeClr val="tx1"/>
                </a:solidFill>
                <a:effectLst/>
                <a:latin typeface="+mn-lt"/>
                <a:ea typeface="+mn-ea"/>
                <a:cs typeface="+mn-cs"/>
              </a:rPr>
              <a:t>Project methodology:</a:t>
            </a:r>
            <a:r>
              <a:rPr lang="en-GB" sz="1200" kern="1200" dirty="0" smtClean="0">
                <a:solidFill>
                  <a:schemeClr val="tx1"/>
                </a:solidFill>
                <a:effectLst/>
                <a:latin typeface="+mn-lt"/>
                <a:ea typeface="+mn-ea"/>
                <a:cs typeface="+mn-cs"/>
              </a:rPr>
              <a:t> Three research intensive Universities are participating in the research study: University of Cambridge and Imperial College London in the UK Leiden University in the Netherlands. Data are being collected at an individual level through the in-depth interview method and at an institutional level using a template in order to capture the policies, funding and professional and career development support offered. </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Who’s involved?:</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hlinkClick r:id="rId4"/>
              </a:rPr>
              <a:t>Dr Sharon Saunders</a:t>
            </a:r>
            <a:r>
              <a:rPr lang="en-GB" sz="1200" kern="1200" dirty="0" smtClean="0">
                <a:solidFill>
                  <a:schemeClr val="tx1"/>
                </a:solidFill>
                <a:effectLst/>
                <a:latin typeface="+mn-lt"/>
                <a:ea typeface="+mn-ea"/>
                <a:cs typeface="+mn-cs"/>
              </a:rPr>
              <a:t>  is the project leader and is joined by </a:t>
            </a:r>
            <a:r>
              <a:rPr lang="en-GB" sz="1200" u="sng" kern="1200" dirty="0" smtClean="0">
                <a:solidFill>
                  <a:schemeClr val="tx1"/>
                </a:solidFill>
                <a:effectLst/>
                <a:latin typeface="+mn-lt"/>
                <a:ea typeface="+mn-ea"/>
                <a:cs typeface="+mn-cs"/>
                <a:hlinkClick r:id="rId5"/>
              </a:rPr>
              <a:t>Professor Lynn McAlpine</a:t>
            </a:r>
            <a:r>
              <a:rPr lang="en-GB" sz="1200" kern="1200" dirty="0" smtClean="0">
                <a:solidFill>
                  <a:schemeClr val="tx1"/>
                </a:solidFill>
                <a:effectLst/>
                <a:latin typeface="+mn-lt"/>
                <a:ea typeface="+mn-ea"/>
                <a:cs typeface="+mn-cs"/>
              </a:rPr>
              <a:t>, Professor of Higher Education Development at the University of Oxford and Professor Emerita at McGill University and </a:t>
            </a:r>
            <a:r>
              <a:rPr lang="en-GB" sz="1200" u="sng" kern="1200" dirty="0" smtClean="0">
                <a:solidFill>
                  <a:schemeClr val="tx1"/>
                </a:solidFill>
                <a:effectLst/>
                <a:latin typeface="+mn-lt"/>
                <a:ea typeface="+mn-ea"/>
                <a:cs typeface="+mn-cs"/>
                <a:hlinkClick r:id="rId6" action="ppaction://hlinkfile"/>
              </a:rPr>
              <a:t>Natacha Wilson,</a:t>
            </a:r>
            <a:r>
              <a:rPr lang="en-GB" sz="1200" kern="1200" dirty="0" smtClean="0">
                <a:solidFill>
                  <a:schemeClr val="tx1"/>
                </a:solidFill>
                <a:effectLst/>
                <a:latin typeface="+mn-lt"/>
                <a:ea typeface="+mn-ea"/>
                <a:cs typeface="+mn-cs"/>
              </a:rPr>
              <a:t>  Research Associate and Director of Cambridge Insights a learning and innovation consultancy</a:t>
            </a:r>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3</a:t>
            </a:fld>
            <a:endParaRPr lang="en-GB" dirty="0"/>
          </a:p>
        </p:txBody>
      </p:sp>
    </p:spTree>
    <p:extLst>
      <p:ext uri="{BB962C8B-B14F-4D97-AF65-F5344CB8AC3E}">
        <p14:creationId xmlns:p14="http://schemas.microsoft.com/office/powerpoint/2010/main" val="2675649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Researchers should</a:t>
            </a:r>
            <a:r>
              <a:rPr lang="en-GB" sz="1200" kern="1200" baseline="0" dirty="0" smtClean="0">
                <a:solidFill>
                  <a:schemeClr val="tx1"/>
                </a:solidFill>
                <a:effectLst/>
                <a:latin typeface="+mn-lt"/>
                <a:ea typeface="+mn-ea"/>
                <a:cs typeface="+mn-cs"/>
              </a:rPr>
              <a:t> see themselves as </a:t>
            </a:r>
            <a:r>
              <a:rPr lang="en-GB" sz="1200" kern="1200" dirty="0" smtClean="0">
                <a:solidFill>
                  <a:schemeClr val="tx1"/>
                </a:solidFill>
                <a:effectLst/>
                <a:latin typeface="+mn-lt"/>
                <a:ea typeface="+mn-ea"/>
                <a:cs typeface="+mn-cs"/>
              </a:rPr>
              <a:t>“intellectual” entrepreneurs and focus on three key areas:  develop a vision for their research, work on a plan to carry out that vision,  and seek the funding to make it happen.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Hypothesis</a:t>
            </a:r>
            <a:r>
              <a:rPr lang="en-GB" sz="1200" kern="1200" baseline="0" dirty="0" smtClean="0">
                <a:solidFill>
                  <a:schemeClr val="tx1"/>
                </a:solidFill>
                <a:effectLst/>
                <a:latin typeface="+mn-lt"/>
                <a:ea typeface="+mn-ea"/>
                <a:cs typeface="+mn-cs"/>
              </a:rPr>
              <a:t> on reality of research leader’s focus</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Step</a:t>
            </a:r>
            <a:r>
              <a:rPr lang="en-GB" sz="1200" kern="1200" baseline="0" dirty="0" smtClean="0">
                <a:solidFill>
                  <a:schemeClr val="tx1"/>
                </a:solidFill>
                <a:effectLst/>
                <a:latin typeface="+mn-lt"/>
                <a:ea typeface="+mn-ea"/>
                <a:cs typeface="+mn-cs"/>
              </a:rPr>
              <a:t> by step approach? No – see next slide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4</a:t>
            </a:fld>
            <a:endParaRPr lang="en-GB" dirty="0"/>
          </a:p>
        </p:txBody>
      </p:sp>
    </p:spTree>
    <p:extLst>
      <p:ext uri="{BB962C8B-B14F-4D97-AF65-F5344CB8AC3E}">
        <p14:creationId xmlns:p14="http://schemas.microsoft.com/office/powerpoint/2010/main" val="205817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Reality</a:t>
            </a:r>
            <a:r>
              <a:rPr lang="en-GB" baseline="0" dirty="0" smtClean="0"/>
              <a:t> – intertwined activities and process starts at PHD!!</a:t>
            </a:r>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5</a:t>
            </a:fld>
            <a:endParaRPr lang="en-GB" dirty="0"/>
          </a:p>
        </p:txBody>
      </p:sp>
    </p:spTree>
    <p:extLst>
      <p:ext uri="{BB962C8B-B14F-4D97-AF65-F5344CB8AC3E}">
        <p14:creationId xmlns:p14="http://schemas.microsoft.com/office/powerpoint/2010/main" val="203521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Similarities</a:t>
            </a:r>
            <a:r>
              <a:rPr lang="en-GB" baseline="0" dirty="0" smtClean="0"/>
              <a:t> with entrepreneurs </a:t>
            </a:r>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6</a:t>
            </a:fld>
            <a:endParaRPr lang="en-GB" dirty="0"/>
          </a:p>
        </p:txBody>
      </p:sp>
    </p:spTree>
    <p:extLst>
      <p:ext uri="{BB962C8B-B14F-4D97-AF65-F5344CB8AC3E}">
        <p14:creationId xmlns:p14="http://schemas.microsoft.com/office/powerpoint/2010/main" val="3082787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Cogliser and Brigham (2004) - The intersection of leadership and entrepreneurship: Mutual lessons to be learned</a:t>
            </a:r>
          </a:p>
          <a:p>
            <a:r>
              <a:rPr lang="en-GB" dirty="0" smtClean="0"/>
              <a:t>Dowd, K., &amp; Kaplan., D. (2005). The career life of academics: Boundaried or boundaryless? </a:t>
            </a:r>
          </a:p>
          <a:p>
            <a:endParaRPr lang="en-GB" dirty="0" smtClean="0"/>
          </a:p>
          <a:p>
            <a:r>
              <a:rPr lang="en-GB" dirty="0" smtClean="0"/>
              <a:t>Talk</a:t>
            </a:r>
            <a:r>
              <a:rPr lang="en-GB" baseline="0" dirty="0" smtClean="0"/>
              <a:t> about hairpin results so far. </a:t>
            </a:r>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7</a:t>
            </a:fld>
            <a:endParaRPr lang="en-GB" dirty="0"/>
          </a:p>
        </p:txBody>
      </p:sp>
    </p:spTree>
    <p:extLst>
      <p:ext uri="{BB962C8B-B14F-4D97-AF65-F5344CB8AC3E}">
        <p14:creationId xmlns:p14="http://schemas.microsoft.com/office/powerpoint/2010/main" val="3647676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8</a:t>
            </a:fld>
            <a:endParaRPr lang="en-GB" dirty="0"/>
          </a:p>
        </p:txBody>
      </p:sp>
    </p:spTree>
    <p:extLst>
      <p:ext uri="{BB962C8B-B14F-4D97-AF65-F5344CB8AC3E}">
        <p14:creationId xmlns:p14="http://schemas.microsoft.com/office/powerpoint/2010/main" val="225891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Research on entrepreneurship education</a:t>
            </a:r>
            <a:r>
              <a:rPr lang="en-GB" baseline="0" dirty="0" smtClean="0"/>
              <a:t> has developed considerably in recent years</a:t>
            </a:r>
            <a:endParaRPr lang="en-GB" dirty="0"/>
          </a:p>
        </p:txBody>
      </p:sp>
      <p:sp>
        <p:nvSpPr>
          <p:cNvPr id="4" name="Slide Number Placeholder 3"/>
          <p:cNvSpPr>
            <a:spLocks noGrp="1"/>
          </p:cNvSpPr>
          <p:nvPr>
            <p:ph type="sldNum" sz="quarter" idx="10"/>
          </p:nvPr>
        </p:nvSpPr>
        <p:spPr/>
        <p:txBody>
          <a:bodyPr/>
          <a:lstStyle/>
          <a:p>
            <a:fld id="{21EB3F72-A744-415C-93DB-08F44E8BEF93}" type="slidenum">
              <a:rPr lang="en-GB" smtClean="0"/>
              <a:t>9</a:t>
            </a:fld>
            <a:endParaRPr lang="en-GB" dirty="0"/>
          </a:p>
        </p:txBody>
      </p:sp>
    </p:spTree>
    <p:extLst>
      <p:ext uri="{BB962C8B-B14F-4D97-AF65-F5344CB8AC3E}">
        <p14:creationId xmlns:p14="http://schemas.microsoft.com/office/powerpoint/2010/main" val="3566488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F91312-72CE-4A32-AB93-D0F484B1CC47}" type="slidenum">
              <a:rPr lang="en-GB" smtClean="0"/>
              <a:t>‹#›</a:t>
            </a:fld>
            <a:endParaRPr lang="en-GB"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6660232" y="6165304"/>
            <a:ext cx="184731" cy="369332"/>
          </a:xfrm>
          <a:prstGeom prst="rect">
            <a:avLst/>
          </a:prstGeom>
        </p:spPr>
        <p:txBody>
          <a:bodyPr wrap="none">
            <a:spAutoFit/>
          </a:bodyPr>
          <a:lstStyle/>
          <a:p>
            <a:endParaRPr lang="en-GB" b="1" dirty="0">
              <a:solidFill>
                <a:schemeClr val="bg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F91312-72CE-4A32-AB93-D0F484B1CC47}"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F91312-72CE-4A32-AB93-D0F484B1CC47}"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F91312-72CE-4A32-AB93-D0F484B1CC47}" type="slidenum">
              <a:rPr lang="en-GB" smtClean="0"/>
              <a:t>‹#›</a:t>
            </a:fld>
            <a:endParaRPr lang="en-GB" dirty="0"/>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56176" y="6021288"/>
            <a:ext cx="25479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6F91312-72CE-4A32-AB93-D0F484B1CC47}" type="slidenum">
              <a:rPr lang="en-GB" smtClean="0"/>
              <a:t>‹#›</a:t>
            </a:fld>
            <a:endParaRPr lang="en-GB"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6F91312-72CE-4A32-AB93-D0F484B1CC47}"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6F91312-72CE-4A32-AB93-D0F484B1CC47}" type="slidenum">
              <a:rPr lang="en-GB" smtClean="0"/>
              <a:t>‹#›</a:t>
            </a:fld>
            <a:endParaRPr lang="en-GB"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6F91312-72CE-4A32-AB93-D0F484B1CC47}"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6F91312-72CE-4A32-AB93-D0F484B1CC47}"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6F91312-72CE-4A32-AB93-D0F484B1CC47}" type="slidenum">
              <a:rPr lang="en-GB" smtClean="0"/>
              <a:t>‹#›</a:t>
            </a:fld>
            <a:endParaRPr lang="en-GB"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2DD48-E59E-4561-945F-E5F4011B5F7C}" type="datetimeFigureOut">
              <a:rPr lang="en-GB" smtClean="0"/>
              <a:t>14/09/2015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6F91312-72CE-4A32-AB93-D0F484B1CC47}"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C92DD48-E59E-4561-945F-E5F4011B5F7C}" type="datetimeFigureOut">
              <a:rPr lang="en-GB" smtClean="0"/>
              <a:t>14/09/2015</a:t>
            </a:fld>
            <a:endParaRPr lang="en-GB"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F91312-72CE-4A32-AB93-D0F484B1CC47}"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natachawilson@cambridgeinsights.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a:t>Research leader or entrepreneur? </a:t>
            </a:r>
            <a:endParaRPr lang="en-GB" dirty="0"/>
          </a:p>
        </p:txBody>
      </p:sp>
      <p:sp>
        <p:nvSpPr>
          <p:cNvPr id="3" name="Subtitle 2"/>
          <p:cNvSpPr>
            <a:spLocks noGrp="1"/>
          </p:cNvSpPr>
          <p:nvPr>
            <p:ph type="subTitle" idx="1"/>
          </p:nvPr>
        </p:nvSpPr>
        <p:spPr>
          <a:xfrm>
            <a:off x="323528" y="3645024"/>
            <a:ext cx="8568951" cy="2588096"/>
          </a:xfrm>
        </p:spPr>
        <p:txBody>
          <a:bodyPr>
            <a:normAutofit/>
          </a:bodyPr>
          <a:lstStyle/>
          <a:p>
            <a:pPr algn="ctr"/>
            <a:r>
              <a:rPr lang="en-GB" b="1" dirty="0" smtClean="0"/>
              <a:t>Researcher Education and Development Conference 2015</a:t>
            </a:r>
          </a:p>
          <a:p>
            <a:pPr algn="ctr"/>
            <a:r>
              <a:rPr lang="en-GB" b="1" dirty="0" smtClean="0"/>
              <a:t>The University of Sheffield</a:t>
            </a:r>
          </a:p>
          <a:p>
            <a:pPr algn="ctr"/>
            <a:r>
              <a:rPr lang="en-GB" dirty="0" smtClean="0"/>
              <a:t>Friday 18</a:t>
            </a:r>
            <a:r>
              <a:rPr lang="en-GB" baseline="30000" dirty="0" smtClean="0"/>
              <a:t>th</a:t>
            </a:r>
            <a:r>
              <a:rPr lang="en-GB" dirty="0" smtClean="0"/>
              <a:t> September 2015</a:t>
            </a:r>
            <a:endParaRPr lang="en-GB" dirty="0"/>
          </a:p>
          <a:p>
            <a:endParaRPr lang="en-GB" sz="2000" dirty="0" smtClean="0"/>
          </a:p>
          <a:p>
            <a:r>
              <a:rPr lang="en-GB" sz="2000" b="1" dirty="0" smtClean="0"/>
              <a:t>Natacha Wilson </a:t>
            </a:r>
            <a:r>
              <a:rPr lang="en-GB" sz="2000" dirty="0" smtClean="0"/>
              <a:t>Research and Education consultant</a:t>
            </a:r>
          </a:p>
          <a:p>
            <a:r>
              <a:rPr lang="en-GB" sz="2000" dirty="0" smtClean="0"/>
              <a:t>		  Director Cambridge Insights Ltd</a:t>
            </a:r>
            <a:endParaRPr lang="en-GB" sz="2000" dirty="0"/>
          </a:p>
          <a:p>
            <a:endParaRPr lang="en-GB" sz="2000" dirty="0" smtClean="0"/>
          </a:p>
        </p:txBody>
      </p:sp>
      <p:sp>
        <p:nvSpPr>
          <p:cNvPr id="5" name="Subtitle 2"/>
          <p:cNvSpPr txBox="1">
            <a:spLocks/>
          </p:cNvSpPr>
          <p:nvPr/>
        </p:nvSpPr>
        <p:spPr>
          <a:xfrm>
            <a:off x="539552" y="4797152"/>
            <a:ext cx="8219693" cy="12940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endParaRPr lang="en-GB" sz="2000" dirty="0" smtClean="0"/>
          </a:p>
          <a:p>
            <a:endParaRPr lang="en-GB" sz="2000" dirty="0" smtClean="0"/>
          </a:p>
          <a:p>
            <a:endParaRPr lang="en-GB" sz="2000" dirty="0" smtClean="0"/>
          </a:p>
        </p:txBody>
      </p:sp>
    </p:spTree>
    <p:extLst>
      <p:ext uri="{BB962C8B-B14F-4D97-AF65-F5344CB8AC3E}">
        <p14:creationId xmlns:p14="http://schemas.microsoft.com/office/powerpoint/2010/main" val="4117206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smtClean="0"/>
          </a:p>
          <a:p>
            <a:pPr marL="0" indent="0" algn="ctr">
              <a:buNone/>
            </a:pPr>
            <a:r>
              <a:rPr lang="en-GB" sz="3200" b="1" dirty="0" smtClean="0"/>
              <a:t>Thank you. </a:t>
            </a:r>
          </a:p>
          <a:p>
            <a:pPr marL="0" indent="0" algn="ctr">
              <a:buNone/>
            </a:pPr>
            <a:endParaRPr lang="en-GB" sz="3200" b="1" dirty="0"/>
          </a:p>
          <a:p>
            <a:pPr marL="0" indent="0" algn="ctr">
              <a:buNone/>
            </a:pPr>
            <a:r>
              <a:rPr lang="en-GB" sz="3200" b="1" dirty="0" smtClean="0"/>
              <a:t>Feedback and questions to </a:t>
            </a:r>
          </a:p>
          <a:p>
            <a:pPr marL="0" indent="0" algn="ctr">
              <a:buNone/>
            </a:pPr>
            <a:r>
              <a:rPr lang="en-GB" sz="3200" b="1" dirty="0" smtClean="0">
                <a:hlinkClick r:id="rId2"/>
              </a:rPr>
              <a:t>natachawilson@cambridgeinsights.co.uk</a:t>
            </a:r>
            <a:endParaRPr lang="en-GB" sz="3200" b="1" dirty="0" smtClean="0"/>
          </a:p>
          <a:p>
            <a:pPr marL="0" indent="0" algn="ctr">
              <a:buNone/>
            </a:pPr>
            <a:endParaRPr lang="en-GB" b="1" dirty="0"/>
          </a:p>
        </p:txBody>
      </p:sp>
    </p:spTree>
    <p:extLst>
      <p:ext uri="{BB962C8B-B14F-4D97-AF65-F5344CB8AC3E}">
        <p14:creationId xmlns:p14="http://schemas.microsoft.com/office/powerpoint/2010/main" val="546957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9704194"/>
              </p:ext>
            </p:extLst>
          </p:nvPr>
        </p:nvGraphicFramePr>
        <p:xfrm>
          <a:off x="-1188640" y="797802"/>
          <a:ext cx="10009112" cy="6060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2596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527448"/>
          </a:xfrm>
        </p:spPr>
        <p:txBody>
          <a:bodyPr>
            <a:normAutofit fontScale="90000"/>
          </a:bodyPr>
          <a:lstStyle/>
          <a:p>
            <a:r>
              <a:rPr lang="en-CA" sz="4400" dirty="0" smtClean="0">
                <a:latin typeface="+mn-lt"/>
              </a:rPr>
              <a:t>Becoming </a:t>
            </a:r>
            <a:r>
              <a:rPr lang="en-CA" sz="4400" dirty="0">
                <a:latin typeface="+mn-lt"/>
              </a:rPr>
              <a:t>a Principal </a:t>
            </a:r>
            <a:r>
              <a:rPr lang="en-CA" sz="4400" dirty="0" smtClean="0">
                <a:latin typeface="+mn-lt"/>
              </a:rPr>
              <a:t>Investigator</a:t>
            </a:r>
            <a:r>
              <a:rPr lang="en-CA" sz="3600" dirty="0" smtClean="0"/>
              <a:t>(PI</a:t>
            </a:r>
            <a:r>
              <a:rPr lang="en-CA" sz="3600" dirty="0"/>
              <a:t>): </a:t>
            </a:r>
            <a:r>
              <a:rPr lang="en-CA" sz="3100" i="1" dirty="0"/>
              <a:t>the transition from doing to leading research</a:t>
            </a:r>
            <a:r>
              <a:rPr lang="en-CA" sz="3100" dirty="0"/>
              <a:t> </a:t>
            </a:r>
            <a:br>
              <a:rPr lang="en-CA" sz="3100" dirty="0"/>
            </a:br>
            <a:endParaRPr lang="en-GB" dirty="0"/>
          </a:p>
        </p:txBody>
      </p:sp>
      <p:sp>
        <p:nvSpPr>
          <p:cNvPr id="3" name="Content Placeholder 2"/>
          <p:cNvSpPr>
            <a:spLocks noGrp="1"/>
          </p:cNvSpPr>
          <p:nvPr>
            <p:ph idx="1"/>
          </p:nvPr>
        </p:nvSpPr>
        <p:spPr>
          <a:xfrm>
            <a:off x="251520" y="2060848"/>
            <a:ext cx="8640960" cy="5069160"/>
          </a:xfrm>
        </p:spPr>
        <p:txBody>
          <a:bodyPr>
            <a:normAutofit/>
          </a:bodyPr>
          <a:lstStyle/>
          <a:p>
            <a:pPr marL="457200" indent="-457200">
              <a:buFont typeface="+mj-lt"/>
              <a:buAutoNum type="arabicPeriod"/>
            </a:pPr>
            <a:r>
              <a:rPr lang="en-GB" dirty="0" smtClean="0"/>
              <a:t>Researching how researchers </a:t>
            </a:r>
          </a:p>
          <a:p>
            <a:r>
              <a:rPr lang="en-GB" dirty="0" smtClean="0"/>
              <a:t>prepare </a:t>
            </a:r>
            <a:r>
              <a:rPr lang="en-GB" dirty="0"/>
              <a:t>for </a:t>
            </a:r>
            <a:r>
              <a:rPr lang="en-GB" dirty="0" smtClean="0"/>
              <a:t>the transition and </a:t>
            </a:r>
          </a:p>
          <a:p>
            <a:r>
              <a:rPr lang="en-GB" dirty="0" smtClean="0"/>
              <a:t>deal </a:t>
            </a:r>
            <a:r>
              <a:rPr lang="en-GB" dirty="0"/>
              <a:t>with the significant ‘leadership transition’ to becoming a Principal Investigator and gain research </a:t>
            </a:r>
            <a:r>
              <a:rPr lang="en-GB" dirty="0" smtClean="0"/>
              <a:t>independence</a:t>
            </a:r>
          </a:p>
          <a:p>
            <a:pPr marL="457200" indent="-457200">
              <a:buFont typeface="+mj-lt"/>
              <a:buAutoNum type="arabicPeriod" startAt="2"/>
            </a:pPr>
            <a:r>
              <a:rPr lang="en-GB" dirty="0" smtClean="0"/>
              <a:t>Interviews with 46 PIs from the </a:t>
            </a:r>
            <a:r>
              <a:rPr lang="en-GB" dirty="0"/>
              <a:t> </a:t>
            </a:r>
            <a:r>
              <a:rPr lang="en-GB" dirty="0" smtClean="0"/>
              <a:t>University of Cambridge and Leiden university – across disciplines</a:t>
            </a:r>
          </a:p>
          <a:p>
            <a:pPr marL="457200" indent="-457200">
              <a:buFont typeface="+mj-lt"/>
              <a:buAutoNum type="arabicPeriod" startAt="2"/>
            </a:pPr>
            <a:r>
              <a:rPr lang="en-GB" dirty="0" smtClean="0"/>
              <a:t>Research team</a:t>
            </a:r>
          </a:p>
          <a:p>
            <a:pPr marL="0" indent="0">
              <a:buNone/>
            </a:pPr>
            <a:r>
              <a:rPr lang="en-GB" dirty="0" smtClean="0"/>
              <a:t>Dr Sharon Saunders - University of Cambridge</a:t>
            </a:r>
          </a:p>
          <a:p>
            <a:pPr marL="0" indent="0">
              <a:buNone/>
            </a:pPr>
            <a:r>
              <a:rPr lang="en-GB" dirty="0"/>
              <a:t>Professor Lynn </a:t>
            </a:r>
            <a:r>
              <a:rPr lang="en-GB" dirty="0" smtClean="0"/>
              <a:t>McAlpine</a:t>
            </a:r>
            <a:r>
              <a:rPr lang="en-GB" dirty="0" smtClean="0"/>
              <a:t> – University of Oxford </a:t>
            </a:r>
          </a:p>
          <a:p>
            <a:pPr marL="0" indent="0">
              <a:buNone/>
            </a:pPr>
            <a:r>
              <a:rPr lang="en-GB" dirty="0" smtClean="0"/>
              <a:t>Natacha Wilson – Cambridge Insights</a:t>
            </a:r>
          </a:p>
          <a:p>
            <a:pPr marL="0" indent="0">
              <a:buNone/>
            </a:pPr>
            <a:endParaRPr lang="en-GB" dirty="0" smtClean="0"/>
          </a:p>
          <a:p>
            <a:pPr marL="457200" indent="-457200">
              <a:buFont typeface="+mj-lt"/>
              <a:buAutoNum type="arabicPeriod" startAt="2"/>
            </a:pPr>
            <a:endParaRPr lang="en-GB" dirty="0"/>
          </a:p>
        </p:txBody>
      </p:sp>
    </p:spTree>
    <p:extLst>
      <p:ext uri="{BB962C8B-B14F-4D97-AF65-F5344CB8AC3E}">
        <p14:creationId xmlns:p14="http://schemas.microsoft.com/office/powerpoint/2010/main" val="91580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54698878"/>
              </p:ext>
            </p:extLst>
          </p:nvPr>
        </p:nvGraphicFramePr>
        <p:xfrm>
          <a:off x="395536" y="1412776"/>
          <a:ext cx="849694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251520" y="548680"/>
            <a:ext cx="8496944" cy="707886"/>
          </a:xfrm>
          <a:prstGeom prst="rect">
            <a:avLst/>
          </a:prstGeom>
        </p:spPr>
        <p:txBody>
          <a:bodyPr wrap="square">
            <a:spAutoFit/>
          </a:bodyPr>
          <a:lstStyle/>
          <a:p>
            <a:r>
              <a:rPr lang="en-GB" sz="4000" dirty="0" smtClean="0"/>
              <a:t>Research leaders’ focus (I) </a:t>
            </a:r>
            <a:endParaRPr lang="en-GB" sz="4000" dirty="0"/>
          </a:p>
        </p:txBody>
      </p:sp>
    </p:spTree>
    <p:extLst>
      <p:ext uri="{BB962C8B-B14F-4D97-AF65-F5344CB8AC3E}">
        <p14:creationId xmlns:p14="http://schemas.microsoft.com/office/powerpoint/2010/main" val="1111658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Research leaders’ </a:t>
            </a:r>
            <a:r>
              <a:rPr lang="en-GB" dirty="0" smtClean="0"/>
              <a:t>focus (II) </a:t>
            </a:r>
            <a:r>
              <a:rPr lang="en-GB" dirty="0"/>
              <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4244042"/>
              </p:ext>
            </p:extLst>
          </p:nvPr>
        </p:nvGraphicFramePr>
        <p:xfrm>
          <a:off x="-900608" y="1052736"/>
          <a:ext cx="8928992" cy="5236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462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journey</a:t>
            </a:r>
            <a:endParaRPr lang="en-GB" dirty="0"/>
          </a:p>
        </p:txBody>
      </p:sp>
      <p:sp>
        <p:nvSpPr>
          <p:cNvPr id="3" name="Content Placeholder 2"/>
          <p:cNvSpPr>
            <a:spLocks noGrp="1"/>
          </p:cNvSpPr>
          <p:nvPr>
            <p:ph idx="1"/>
          </p:nvPr>
        </p:nvSpPr>
        <p:spPr/>
        <p:txBody>
          <a:bodyPr/>
          <a:lstStyle/>
          <a:p>
            <a:pPr marL="0" indent="0">
              <a:buNone/>
            </a:pPr>
            <a:endParaRPr lang="en-GB" dirty="0" smtClean="0"/>
          </a:p>
        </p:txBody>
      </p:sp>
      <p:pic>
        <p:nvPicPr>
          <p:cNvPr id="1026" name="Picture 2" descr="C:\Users\sunnyhouse\Dropbox\_CHACHA\HAIRPINSKIIIII\JP interview B Leiden 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07" y="1412776"/>
            <a:ext cx="7848872" cy="544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675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Successful research leaders and entrepreneurs</a:t>
            </a:r>
            <a:endParaRPr lang="en-GB" dirty="0"/>
          </a:p>
        </p:txBody>
      </p:sp>
      <p:sp>
        <p:nvSpPr>
          <p:cNvPr id="3" name="Content Placeholder 2"/>
          <p:cNvSpPr>
            <a:spLocks noGrp="1"/>
          </p:cNvSpPr>
          <p:nvPr>
            <p:ph idx="1"/>
          </p:nvPr>
        </p:nvSpPr>
        <p:spPr>
          <a:xfrm>
            <a:off x="539552" y="1844824"/>
            <a:ext cx="8229600" cy="4876800"/>
          </a:xfrm>
        </p:spPr>
        <p:txBody>
          <a:bodyPr>
            <a:normAutofit/>
          </a:bodyPr>
          <a:lstStyle/>
          <a:p>
            <a:r>
              <a:rPr lang="en-GB" sz="2800" dirty="0" smtClean="0"/>
              <a:t>Nature or nurture</a:t>
            </a:r>
          </a:p>
          <a:p>
            <a:r>
              <a:rPr lang="en-GB" sz="2800" dirty="0" smtClean="0"/>
              <a:t>Luck factor</a:t>
            </a:r>
          </a:p>
          <a:p>
            <a:r>
              <a:rPr lang="en-GB" sz="2800" dirty="0" smtClean="0"/>
              <a:t>Hard work</a:t>
            </a:r>
          </a:p>
          <a:p>
            <a:r>
              <a:rPr lang="en-GB" sz="2800" dirty="0" smtClean="0"/>
              <a:t>Taking risks</a:t>
            </a:r>
          </a:p>
          <a:p>
            <a:r>
              <a:rPr lang="en-GB" sz="2800" dirty="0" smtClean="0"/>
              <a:t>Other (traits and skills)</a:t>
            </a:r>
          </a:p>
          <a:p>
            <a:pPr lvl="1"/>
            <a:r>
              <a:rPr lang="en-GB" sz="2400" dirty="0" smtClean="0"/>
              <a:t>Resilience (overcoming challenges) and self-efficacy</a:t>
            </a:r>
          </a:p>
          <a:p>
            <a:pPr lvl="1"/>
            <a:r>
              <a:rPr lang="en-GB" sz="2400" dirty="0" smtClean="0"/>
              <a:t>Drive – willingness to succeed</a:t>
            </a:r>
          </a:p>
          <a:p>
            <a:pPr lvl="1"/>
            <a:r>
              <a:rPr lang="en-GB" sz="2400" dirty="0" smtClean="0"/>
              <a:t>Risk Taking </a:t>
            </a:r>
          </a:p>
          <a:p>
            <a:pPr lvl="1"/>
            <a:r>
              <a:rPr lang="en-GB" sz="2400" dirty="0" smtClean="0"/>
              <a:t>Understanding environment</a:t>
            </a:r>
          </a:p>
          <a:p>
            <a:pPr lvl="1"/>
            <a:r>
              <a:rPr lang="en-GB" sz="2400" dirty="0" smtClean="0"/>
              <a:t>Building networks </a:t>
            </a:r>
          </a:p>
          <a:p>
            <a:endParaRPr lang="en-GB" dirty="0" smtClean="0"/>
          </a:p>
          <a:p>
            <a:endParaRPr lang="en-GB" sz="2800" dirty="0"/>
          </a:p>
        </p:txBody>
      </p:sp>
    </p:spTree>
    <p:extLst>
      <p:ext uri="{BB962C8B-B14F-4D97-AF65-F5344CB8AC3E}">
        <p14:creationId xmlns:p14="http://schemas.microsoft.com/office/powerpoint/2010/main" val="417614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Entrepreneurial skills</a:t>
            </a:r>
            <a:endParaRPr lang="en-GB" dirty="0"/>
          </a:p>
        </p:txBody>
      </p:sp>
      <p:sp>
        <p:nvSpPr>
          <p:cNvPr id="3" name="Content Placeholder 2"/>
          <p:cNvSpPr>
            <a:spLocks noGrp="1"/>
          </p:cNvSpPr>
          <p:nvPr>
            <p:ph idx="1"/>
          </p:nvPr>
        </p:nvSpPr>
        <p:spPr/>
        <p:txBody>
          <a:bodyPr/>
          <a:lstStyle/>
          <a:p>
            <a:r>
              <a:rPr lang="en-GB" dirty="0" smtClean="0"/>
              <a:t>Conceptual overlap between entrepreneurship and leadership:</a:t>
            </a:r>
          </a:p>
          <a:p>
            <a:pPr lvl="1"/>
            <a:r>
              <a:rPr lang="en-GB" dirty="0" smtClean="0"/>
              <a:t>Cogliser</a:t>
            </a:r>
            <a:r>
              <a:rPr lang="en-GB" dirty="0" smtClean="0"/>
              <a:t> and Brigham (2004) identified 4 common areas:</a:t>
            </a:r>
          </a:p>
          <a:p>
            <a:pPr lvl="2"/>
            <a:r>
              <a:rPr lang="en-GB" dirty="0" smtClean="0"/>
              <a:t>Vision</a:t>
            </a:r>
          </a:p>
          <a:p>
            <a:pPr lvl="2"/>
            <a:r>
              <a:rPr lang="en-GB" dirty="0" smtClean="0"/>
              <a:t>Influence</a:t>
            </a:r>
          </a:p>
          <a:p>
            <a:pPr lvl="2"/>
            <a:r>
              <a:rPr lang="en-GB" dirty="0" smtClean="0"/>
              <a:t>Leadership of innovative/creative people</a:t>
            </a:r>
          </a:p>
          <a:p>
            <a:pPr lvl="2"/>
            <a:r>
              <a:rPr lang="en-GB" dirty="0" smtClean="0"/>
              <a:t>Planning </a:t>
            </a:r>
          </a:p>
          <a:p>
            <a:pPr lvl="1"/>
            <a:r>
              <a:rPr lang="en-GB" dirty="0" smtClean="0"/>
              <a:t>Fernald et al. (2005) identified key characteristics for entrepreneurial leadership</a:t>
            </a:r>
          </a:p>
          <a:p>
            <a:pPr lvl="2"/>
            <a:r>
              <a:rPr lang="en-GB" dirty="0" smtClean="0"/>
              <a:t>Vision</a:t>
            </a:r>
          </a:p>
          <a:p>
            <a:pPr lvl="2"/>
            <a:r>
              <a:rPr lang="en-GB" dirty="0" smtClean="0"/>
              <a:t>Problem-solving</a:t>
            </a:r>
          </a:p>
          <a:p>
            <a:pPr lvl="2"/>
            <a:r>
              <a:rPr lang="en-GB" dirty="0" smtClean="0"/>
              <a:t>Decision –making</a:t>
            </a:r>
          </a:p>
          <a:p>
            <a:pPr lvl="2"/>
            <a:r>
              <a:rPr lang="en-GB" dirty="0" smtClean="0"/>
              <a:t>Risk-taking</a:t>
            </a:r>
          </a:p>
          <a:p>
            <a:pPr lvl="2"/>
            <a:r>
              <a:rPr lang="en-GB" dirty="0" smtClean="0"/>
              <a:t>Strategic initiatives</a:t>
            </a:r>
          </a:p>
          <a:p>
            <a:pPr lvl="2"/>
            <a:endParaRPr lang="en-GB" dirty="0"/>
          </a:p>
        </p:txBody>
      </p:sp>
    </p:spTree>
    <p:extLst>
      <p:ext uri="{BB962C8B-B14F-4D97-AF65-F5344CB8AC3E}">
        <p14:creationId xmlns:p14="http://schemas.microsoft.com/office/powerpoint/2010/main" val="51239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Implications for Researcher Development</a:t>
            </a:r>
            <a:endParaRPr lang="en-GB" dirty="0"/>
          </a:p>
        </p:txBody>
      </p:sp>
      <p:sp>
        <p:nvSpPr>
          <p:cNvPr id="3" name="Content Placeholder 2"/>
          <p:cNvSpPr>
            <a:spLocks noGrp="1"/>
          </p:cNvSpPr>
          <p:nvPr>
            <p:ph idx="1"/>
          </p:nvPr>
        </p:nvSpPr>
        <p:spPr>
          <a:xfrm>
            <a:off x="457200" y="1600200"/>
            <a:ext cx="8507288" cy="4876800"/>
          </a:xfrm>
        </p:spPr>
        <p:txBody>
          <a:bodyPr/>
          <a:lstStyle/>
          <a:p>
            <a:r>
              <a:rPr lang="en-GB" dirty="0" smtClean="0"/>
              <a:t>Where does entrepreneurial learning fit in? (RD focus vs add-on)</a:t>
            </a:r>
          </a:p>
          <a:p>
            <a:r>
              <a:rPr lang="en-GB" dirty="0" smtClean="0"/>
              <a:t>When should this start? (PhD, Postdoc, PI)</a:t>
            </a:r>
          </a:p>
          <a:p>
            <a:r>
              <a:rPr lang="en-GB" dirty="0" smtClean="0"/>
              <a:t>What should be covered?</a:t>
            </a:r>
          </a:p>
          <a:p>
            <a:r>
              <a:rPr lang="en-GB" dirty="0" smtClean="0"/>
              <a:t>Which approach and methods should be offered to develop entrepreneurship skills? </a:t>
            </a:r>
          </a:p>
          <a:p>
            <a:r>
              <a:rPr lang="en-GB" dirty="0" smtClean="0"/>
              <a:t>How do we evaluate this?</a:t>
            </a:r>
            <a:endParaRPr lang="en-GB" dirty="0"/>
          </a:p>
        </p:txBody>
      </p:sp>
    </p:spTree>
    <p:extLst>
      <p:ext uri="{BB962C8B-B14F-4D97-AF65-F5344CB8AC3E}">
        <p14:creationId xmlns:p14="http://schemas.microsoft.com/office/powerpoint/2010/main" val="3435730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246</TotalTime>
  <Words>596</Words>
  <Application>Microsoft Office PowerPoint</Application>
  <PresentationFormat>On-screen Show (4:3)</PresentationFormat>
  <Paragraphs>107</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Research leader or entrepreneur? </vt:lpstr>
      <vt:lpstr>Approach</vt:lpstr>
      <vt:lpstr>Becoming a Principal Investigator(PI): the transition from doing to leading research  </vt:lpstr>
      <vt:lpstr>PowerPoint Presentation</vt:lpstr>
      <vt:lpstr>Research leaders’ focus (II)  </vt:lpstr>
      <vt:lpstr>The journey</vt:lpstr>
      <vt:lpstr>Successful research leaders and entrepreneurs</vt:lpstr>
      <vt:lpstr>Entrepreneurial skills</vt:lpstr>
      <vt:lpstr>Implications for Researcher Development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sunnyhouse</dc:creator>
  <cp:lastModifiedBy>sunnyhouse</cp:lastModifiedBy>
  <cp:revision>18</cp:revision>
  <cp:lastPrinted>2015-09-14T12:09:08Z</cp:lastPrinted>
  <dcterms:created xsi:type="dcterms:W3CDTF">2015-08-27T14:46:42Z</dcterms:created>
  <dcterms:modified xsi:type="dcterms:W3CDTF">2015-09-14T14:42:07Z</dcterms:modified>
</cp:coreProperties>
</file>